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730" r:id="rId1"/>
  </p:sldMasterIdLst>
  <p:notesMasterIdLst>
    <p:notesMasterId r:id="rId24"/>
  </p:notesMasterIdLst>
  <p:sldIdLst>
    <p:sldId id="1149" r:id="rId2"/>
    <p:sldId id="1139" r:id="rId3"/>
    <p:sldId id="392" r:id="rId4"/>
    <p:sldId id="394" r:id="rId5"/>
    <p:sldId id="405" r:id="rId6"/>
    <p:sldId id="407" r:id="rId7"/>
    <p:sldId id="408" r:id="rId8"/>
    <p:sldId id="409" r:id="rId9"/>
    <p:sldId id="406" r:id="rId10"/>
    <p:sldId id="412" r:id="rId11"/>
    <p:sldId id="413" r:id="rId12"/>
    <p:sldId id="1150" r:id="rId13"/>
    <p:sldId id="395" r:id="rId14"/>
    <p:sldId id="362" r:id="rId15"/>
    <p:sldId id="1153" r:id="rId16"/>
    <p:sldId id="376" r:id="rId17"/>
    <p:sldId id="1151" r:id="rId18"/>
    <p:sldId id="1155" r:id="rId19"/>
    <p:sldId id="399" r:id="rId20"/>
    <p:sldId id="1156" r:id="rId21"/>
    <p:sldId id="1157" r:id="rId22"/>
    <p:sldId id="1144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Helvetica Neue" panose="02000503000000020004" pitchFamily="2" charset="0"/>
      <p:regular r:id="rId29"/>
      <p:bold r:id="rId30"/>
      <p:italic r:id="rId31"/>
      <p:boldItalic r:id="rId32"/>
    </p:embeddedFont>
    <p:embeddedFont>
      <p:font typeface="Helvetica Neue Light" panose="02000403000000020004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50EA"/>
    <a:srgbClr val="5119D2"/>
    <a:srgbClr val="2020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50"/>
    <p:restoredTop sz="92934"/>
  </p:normalViewPr>
  <p:slideViewPr>
    <p:cSldViewPr snapToGrid="0">
      <p:cViewPr>
        <p:scale>
          <a:sx n="117" d="100"/>
          <a:sy n="117" d="100"/>
        </p:scale>
        <p:origin x="912" y="4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444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8865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404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E76CFE-4531-4140-AC81-A6166203C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8B81802B-AE5B-334E-818F-FC8B39075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335" y="3149525"/>
            <a:ext cx="3972854" cy="583265"/>
          </a:xfrm>
        </p:spPr>
        <p:txBody>
          <a:bodyPr vert="horz" lIns="0" tIns="0" rIns="0" bIns="0" rtlCol="0" anchor="t" anchorCtr="0">
            <a:noAutofit/>
          </a:bodyPr>
          <a:lstStyle>
            <a:lvl1pPr marL="171450" indent="-171450">
              <a:buNone/>
              <a:defRPr lang="en-US" sz="1800" cap="none" spc="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FCC04742-07B8-294E-BC1F-2C4CF3AFE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35" y="1545328"/>
            <a:ext cx="3972854" cy="1346992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0" i="0" u="none" spc="-105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612CB6-52C6-F143-9DF5-ACA124902B6F}"/>
              </a:ext>
            </a:extLst>
          </p:cNvPr>
          <p:cNvCxnSpPr>
            <a:cxnSpLocks/>
          </p:cNvCxnSpPr>
          <p:nvPr userDrawn="1"/>
        </p:nvCxnSpPr>
        <p:spPr>
          <a:xfrm>
            <a:off x="671335" y="3016306"/>
            <a:ext cx="3851830" cy="0"/>
          </a:xfrm>
          <a:prstGeom prst="line">
            <a:avLst/>
          </a:prstGeom>
          <a:ln w="3175">
            <a:solidFill>
              <a:schemeClr val="bg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35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447BFC-9511-9543-8F1A-EDDE22F2CF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" b="-934"/>
          <a:stretch/>
        </p:blipFill>
        <p:spPr>
          <a:xfrm>
            <a:off x="0" y="1"/>
            <a:ext cx="9144000" cy="3595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6C941-5AB6-7D4C-8CF8-9635BFBDE5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0842" y="537700"/>
            <a:ext cx="3279584" cy="2999531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F92DFD2F-E0A2-294D-8868-E95AA95DE43D}"/>
              </a:ext>
            </a:extLst>
          </p:cNvPr>
          <p:cNvSpPr/>
          <p:nvPr userDrawn="1"/>
        </p:nvSpPr>
        <p:spPr>
          <a:xfrm>
            <a:off x="0" y="2543624"/>
            <a:ext cx="9144000" cy="2086221"/>
          </a:xfrm>
          <a:custGeom>
            <a:avLst/>
            <a:gdLst>
              <a:gd name="connsiteX0" fmla="*/ 12192000 w 12192000"/>
              <a:gd name="connsiteY0" fmla="*/ 0 h 2781628"/>
              <a:gd name="connsiteX1" fmla="*/ 12192000 w 12192000"/>
              <a:gd name="connsiteY1" fmla="*/ 2781628 h 2781628"/>
              <a:gd name="connsiteX2" fmla="*/ 0 w 12192000"/>
              <a:gd name="connsiteY2" fmla="*/ 2781628 h 2781628"/>
              <a:gd name="connsiteX3" fmla="*/ 0 w 12192000"/>
              <a:gd name="connsiteY3" fmla="*/ 673344 h 2781628"/>
              <a:gd name="connsiteX4" fmla="*/ 12192000 w 12192000"/>
              <a:gd name="connsiteY4" fmla="*/ 0 h 2781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781628">
                <a:moveTo>
                  <a:pt x="12192000" y="0"/>
                </a:moveTo>
                <a:lnTo>
                  <a:pt x="12192000" y="2781628"/>
                </a:lnTo>
                <a:lnTo>
                  <a:pt x="0" y="2781628"/>
                </a:lnTo>
                <a:lnTo>
                  <a:pt x="0" y="673344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47D20C-35AF-2040-833A-DFAEAAEBC80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95852" y="1058092"/>
            <a:ext cx="3903895" cy="74731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795853" y="4024849"/>
            <a:ext cx="6853884" cy="583265"/>
          </a:xfrm>
        </p:spPr>
        <p:txBody>
          <a:bodyPr vert="horz" lIns="0" tIns="0" rIns="0" bIns="0" rtlCol="0" anchor="t" anchorCtr="0">
            <a:noAutofit/>
          </a:bodyPr>
          <a:lstStyle>
            <a:lvl1pPr marL="171450" indent="-171450">
              <a:buNone/>
              <a:defRPr lang="en-US" sz="180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795852" y="2794872"/>
            <a:ext cx="6853885" cy="972772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0" i="0" u="none" spc="-105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795852" y="3891629"/>
            <a:ext cx="6853885" cy="0"/>
          </a:xfrm>
          <a:prstGeom prst="line">
            <a:avLst/>
          </a:prstGeom>
          <a:ln w="3175">
            <a:solidFill>
              <a:schemeClr val="accent6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50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 preserve="1">
  <p:cSld name="InfluxDays - Content Dark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463541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▫︎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" name="Footer Placeholder 1">
            <a:extLst>
              <a:ext uri="{FF2B5EF4-FFF2-40B4-BE49-F238E27FC236}">
                <a16:creationId xmlns:a16="http://schemas.microsoft.com/office/drawing/2014/main" id="{066AE5A2-00B8-D940-9616-95F75B93BD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5D24468-1201-D345-8142-6A242BB8F0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733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 preserve="1" userDrawn="1">
  <p:cSld name="1_InfluxDays - Content Dark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" name="Footer Placeholder 1">
            <a:extLst>
              <a:ext uri="{FF2B5EF4-FFF2-40B4-BE49-F238E27FC236}">
                <a16:creationId xmlns:a16="http://schemas.microsoft.com/office/drawing/2014/main" id="{066AE5A2-00B8-D940-9616-95F75B93BD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5D24468-1201-D345-8142-6A242BB8F0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C30514D-8429-CF40-B601-01A8465F21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3540" y="1369219"/>
            <a:ext cx="4000500" cy="3263504"/>
          </a:xfrm>
        </p:spPr>
        <p:txBody>
          <a:bodyPr/>
          <a:lstStyle>
            <a:lvl1pPr>
              <a:buClr>
                <a:srgbClr val="FFFEFF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FFFEFF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FFFEFF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FFFEFF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FFFEFF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DBC9A36-AEF7-6945-98C5-2AE434BE31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72788" y="1369219"/>
            <a:ext cx="3999144" cy="3263504"/>
          </a:xfrm>
        </p:spPr>
        <p:txBody>
          <a:bodyPr/>
          <a:lstStyle>
            <a:lvl1pPr>
              <a:buClr>
                <a:srgbClr val="FFFEFF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FFFEFF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FFFEFF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FFFEFF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FFFEFF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9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 userDrawn="1">
            <p:ph type="title" hasCustomPrompt="1"/>
          </p:nvPr>
        </p:nvSpPr>
        <p:spPr>
          <a:xfrm>
            <a:off x="599146" y="1501424"/>
            <a:ext cx="5777591" cy="2147673"/>
          </a:xfrm>
        </p:spPr>
        <p:txBody>
          <a:bodyPr lIns="0" tIns="0" rIns="0" bIns="0" anchor="ctr" anchorCtr="0">
            <a:noAutofit/>
          </a:bodyPr>
          <a:lstStyle>
            <a:lvl1pPr algn="l">
              <a:defRPr sz="3600" b="0" i="0" u="none" spc="-105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50B0A-AD29-8E49-85EC-5F58C37A3A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62250" y="0"/>
            <a:ext cx="338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431581" y="179294"/>
            <a:ext cx="8192157" cy="809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431581" y="1077556"/>
            <a:ext cx="8192157" cy="3518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2BD3104F-FD76-0844-B248-E56B3C2F4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CEA3D47A-34DE-6B46-A6A8-0B55D9678F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14719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3092D-C75E-7446-AFAD-75E4D4F36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1652721"/>
            <a:ext cx="3972854" cy="1346992"/>
          </a:xfrm>
        </p:spPr>
        <p:txBody>
          <a:bodyPr/>
          <a:lstStyle/>
          <a:p>
            <a:r>
              <a:rPr lang="en" sz="3200" dirty="0"/>
              <a:t>Alerts and Tasks</a:t>
            </a:r>
            <a:endParaRPr lang="en-US" dirty="0"/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B831B1C8-3F7A-F541-8297-3D9FC53DEBA7}"/>
              </a:ext>
            </a:extLst>
          </p:cNvPr>
          <p:cNvSpPr txBox="1">
            <a:spLocks/>
          </p:cNvSpPr>
          <p:nvPr/>
        </p:nvSpPr>
        <p:spPr>
          <a:xfrm>
            <a:off x="711705" y="3060971"/>
            <a:ext cx="5297138" cy="7776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marR="0" lvl="0" indent="-171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None/>
              <a:defRPr lang="en-US" sz="1800" b="0" i="0" u="none" strike="noStrike" cap="none" spc="0" baseline="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Partner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77800" indent="-177800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Balduini</a:t>
            </a:r>
          </a:p>
          <a:p>
            <a:pPr marL="177800" indent="-177800">
              <a:spcBef>
                <a:spcPts val="0"/>
              </a:spcBef>
            </a:pP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&amp; CEO @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Consulting</a:t>
            </a:r>
            <a:endParaRPr lang="it-IT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77800" indent="-177800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sym typeface="Helvetica Neue Light"/>
              </a:rPr>
              <a:t>Riccardo Tommasini</a:t>
            </a:r>
          </a:p>
          <a:p>
            <a:pPr marL="177800" indent="-177800">
              <a:spcBef>
                <a:spcPts val="0"/>
              </a:spcBef>
            </a:pP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University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of Tartu</a:t>
            </a:r>
          </a:p>
        </p:txBody>
      </p:sp>
    </p:spTree>
    <p:extLst>
      <p:ext uri="{BB962C8B-B14F-4D97-AF65-F5344CB8AC3E}">
        <p14:creationId xmlns:p14="http://schemas.microsoft.com/office/powerpoint/2010/main" val="305863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A75DA-6A93-DA46-8C5C-05E0659B7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Notifications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5BBBE-4CC7-404A-A387-FE79EBDCD8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it-IT" dirty="0" err="1"/>
              <a:t>Possibility</a:t>
            </a:r>
            <a:r>
              <a:rPr lang="it-IT" dirty="0"/>
              <a:t> to </a:t>
            </a:r>
            <a:r>
              <a:rPr lang="it-IT" dirty="0" err="1"/>
              <a:t>define</a:t>
            </a:r>
            <a:endParaRPr lang="it-IT" dirty="0"/>
          </a:p>
          <a:p>
            <a:r>
              <a:rPr lang="it-IT" dirty="0"/>
              <a:t>Notification </a:t>
            </a:r>
            <a:br>
              <a:rPr lang="it-IT" dirty="0"/>
            </a:br>
            <a:r>
              <a:rPr lang="it-IT" dirty="0" err="1"/>
              <a:t>endpoints</a:t>
            </a:r>
            <a:r>
              <a:rPr lang="it-IT" dirty="0"/>
              <a:t> on </a:t>
            </a:r>
            <a:br>
              <a:rPr lang="it-IT" dirty="0"/>
            </a:br>
            <a:r>
              <a:rPr lang="it-IT" dirty="0"/>
              <a:t>a </a:t>
            </a:r>
            <a:r>
              <a:rPr lang="it-IT" dirty="0" err="1"/>
              <a:t>Slack</a:t>
            </a:r>
            <a:r>
              <a:rPr lang="it-IT" dirty="0"/>
              <a:t> </a:t>
            </a:r>
            <a:r>
              <a:rPr lang="it-IT" dirty="0" err="1"/>
              <a:t>channel</a:t>
            </a:r>
            <a:br>
              <a:rPr lang="it-IT" dirty="0"/>
            </a:br>
            <a:endParaRPr lang="it-IT" dirty="0"/>
          </a:p>
          <a:p>
            <a:r>
              <a:rPr lang="it-IT" dirty="0"/>
              <a:t>Notification </a:t>
            </a:r>
            <a:r>
              <a:rPr lang="it-IT" dirty="0" err="1"/>
              <a:t>rules</a:t>
            </a:r>
            <a:endParaRPr lang="it-IT" dirty="0"/>
          </a:p>
          <a:p>
            <a:pPr lvl="1"/>
            <a:r>
              <a:rPr lang="it-IT" dirty="0" err="1"/>
              <a:t>When</a:t>
            </a:r>
            <a:endParaRPr lang="it-IT" dirty="0"/>
          </a:p>
          <a:p>
            <a:pPr lvl="1"/>
            <a:r>
              <a:rPr lang="it-IT" dirty="0" err="1"/>
              <a:t>What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7755F2-476B-9548-AFBD-E25BAB1E3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022" y="1321251"/>
            <a:ext cx="5754484" cy="24924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4827E8C-9953-5046-8596-72AE25644AE2}"/>
              </a:ext>
            </a:extLst>
          </p:cNvPr>
          <p:cNvSpPr/>
          <p:nvPr/>
        </p:nvSpPr>
        <p:spPr>
          <a:xfrm>
            <a:off x="5345084" y="1244339"/>
            <a:ext cx="1745672" cy="277070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827238-A77A-BF4C-90DB-9B3688392A08}"/>
              </a:ext>
            </a:extLst>
          </p:cNvPr>
          <p:cNvSpPr/>
          <p:nvPr/>
        </p:nvSpPr>
        <p:spPr>
          <a:xfrm>
            <a:off x="207818" y="569889"/>
            <a:ext cx="8673688" cy="4172989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0C54E1-6EBD-AF4D-ACE6-90BBE1E874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66730" y="800467"/>
            <a:ext cx="5155864" cy="3711834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B1168-17EC-A84A-A3CD-B5EC727EB2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DAF55-E93B-5647-A503-4EBFA95B3F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432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A75DA-6A93-DA46-8C5C-05E0659B7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Notifications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5BBBE-4CC7-404A-A387-FE79EBDCD8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it-IT" dirty="0" err="1"/>
              <a:t>Possibility</a:t>
            </a:r>
            <a:r>
              <a:rPr lang="it-IT" dirty="0"/>
              <a:t> to </a:t>
            </a:r>
            <a:r>
              <a:rPr lang="it-IT" dirty="0" err="1"/>
              <a:t>define</a:t>
            </a:r>
            <a:endParaRPr lang="it-IT" dirty="0"/>
          </a:p>
          <a:p>
            <a:r>
              <a:rPr lang="it-IT" dirty="0"/>
              <a:t>Notification </a:t>
            </a:r>
            <a:br>
              <a:rPr lang="it-IT" dirty="0"/>
            </a:br>
            <a:r>
              <a:rPr lang="it-IT" dirty="0" err="1"/>
              <a:t>endpoints</a:t>
            </a:r>
            <a:r>
              <a:rPr lang="it-IT" dirty="0"/>
              <a:t> on </a:t>
            </a:r>
            <a:br>
              <a:rPr lang="it-IT" dirty="0"/>
            </a:br>
            <a:r>
              <a:rPr lang="it-IT" dirty="0"/>
              <a:t>a </a:t>
            </a:r>
            <a:r>
              <a:rPr lang="it-IT" dirty="0" err="1"/>
              <a:t>Slack</a:t>
            </a:r>
            <a:r>
              <a:rPr lang="it-IT" dirty="0"/>
              <a:t> </a:t>
            </a:r>
            <a:r>
              <a:rPr lang="it-IT" dirty="0" err="1"/>
              <a:t>channel</a:t>
            </a:r>
            <a:br>
              <a:rPr lang="it-IT" dirty="0"/>
            </a:br>
            <a:endParaRPr lang="it-IT" dirty="0"/>
          </a:p>
          <a:p>
            <a:r>
              <a:rPr lang="it-IT" dirty="0"/>
              <a:t>Notification </a:t>
            </a:r>
            <a:r>
              <a:rPr lang="it-IT" dirty="0" err="1"/>
              <a:t>rules</a:t>
            </a:r>
            <a:endParaRPr lang="it-IT" dirty="0"/>
          </a:p>
          <a:p>
            <a:pPr lvl="1"/>
            <a:r>
              <a:rPr lang="it-IT" dirty="0" err="1"/>
              <a:t>When</a:t>
            </a:r>
            <a:endParaRPr lang="it-IT" dirty="0"/>
          </a:p>
          <a:p>
            <a:pPr lvl="1"/>
            <a:r>
              <a:rPr lang="it-IT" dirty="0" err="1"/>
              <a:t>What</a:t>
            </a:r>
            <a:r>
              <a:rPr lang="it-IT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7755F2-476B-9548-AFBD-E25BAB1E3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022" y="1321251"/>
            <a:ext cx="5754484" cy="24924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1E158B-9A29-D244-B3FD-6184265A90F5}"/>
              </a:ext>
            </a:extLst>
          </p:cNvPr>
          <p:cNvSpPr/>
          <p:nvPr/>
        </p:nvSpPr>
        <p:spPr>
          <a:xfrm>
            <a:off x="7115695" y="1321251"/>
            <a:ext cx="1765811" cy="249249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CB2B4C-B99E-7349-A898-AE18FF7AE842}"/>
              </a:ext>
            </a:extLst>
          </p:cNvPr>
          <p:cNvSpPr/>
          <p:nvPr/>
        </p:nvSpPr>
        <p:spPr>
          <a:xfrm>
            <a:off x="227696" y="545869"/>
            <a:ext cx="8673688" cy="4172989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F5A8AE-035A-8B47-AE58-E83DB16F7E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376454" y="609601"/>
            <a:ext cx="4458477" cy="4045526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60DAC0-7CFC-5E46-BF6F-ECED27E756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47333-AFFD-1946-8165-8034B8D675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76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374029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44E52-7B4B-8545-99EA-A775424CF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0FC43F-CC38-9D41-8839-13E15A8476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power of Flux for continuous processing and analysis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8AC62-0307-E744-B9CF-E11D9749B9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85449"/>
            <a:ext cx="6808003" cy="268009"/>
          </a:xfrm>
        </p:spPr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2DA45A-099D-2147-BEC9-4A793DF75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13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1C9FE0-4E58-534E-B83F-61BD277C46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852"/>
          <a:stretch/>
        </p:blipFill>
        <p:spPr>
          <a:xfrm>
            <a:off x="979714" y="1805215"/>
            <a:ext cx="6879772" cy="269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6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46088B-21D3-E646-8AD7-03D821F64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Recall the Data Lifecycle of this morning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83888-3896-B147-A249-7DB944B5C4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vert="horz" lIns="91440" tIns="45720" rIns="91440" bIns="45720" rtlCol="0" anchor="ctr"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7D1A87-4F97-944F-AC56-F414B91721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37866" t="20093" r="21657"/>
          <a:stretch/>
        </p:blipFill>
        <p:spPr>
          <a:xfrm rot="16200000">
            <a:off x="3307035" y="-1527443"/>
            <a:ext cx="3025211" cy="871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75CF59-204D-654C-8E00-0166B0FF4709}"/>
              </a:ext>
            </a:extLst>
          </p:cNvPr>
          <p:cNvSpPr/>
          <p:nvPr/>
        </p:nvSpPr>
        <p:spPr>
          <a:xfrm>
            <a:off x="6581553" y="1041991"/>
            <a:ext cx="2243470" cy="3157869"/>
          </a:xfrm>
          <a:prstGeom prst="rect">
            <a:avLst/>
          </a:prstGeom>
          <a:solidFill>
            <a:srgbClr val="202024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175739-68B7-3B4B-B46D-9D6440D80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980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46088B-21D3-E646-8AD7-03D821F64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Tasks continuously write back to the storage the results of the analysis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83888-3896-B147-A249-7DB944B5C4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vert="horz" lIns="91440" tIns="45720" rIns="91440" bIns="45720" rtlCol="0" anchor="ctr"/>
          <a:lstStyle/>
          <a:p>
            <a:r>
              <a:rPr lang="en-GB" dirty="0"/>
              <a:t>E. Della Valle, M</a:t>
            </a:r>
            <a:r>
              <a:rPr lang="en-GB"/>
              <a:t>. Balduini</a:t>
            </a:r>
            <a:r>
              <a:rPr lang="en-GB" dirty="0"/>
              <a:t>, &amp; R</a:t>
            </a:r>
            <a:r>
              <a:rPr lang="en-GB"/>
              <a:t>. Tommasini</a:t>
            </a:r>
            <a:r>
              <a:rPr lang="en-GB" dirty="0"/>
              <a:t> - Influx Days - Virtual </a:t>
            </a:r>
            <a:r>
              <a:rPr lang="en-GB"/>
              <a:t>- 2020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7D1A87-4F97-944F-AC56-F414B91721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37866" t="20093" r="21657" b="23598"/>
          <a:stretch/>
        </p:blipFill>
        <p:spPr>
          <a:xfrm rot="16200000">
            <a:off x="2020574" y="-240982"/>
            <a:ext cx="3025211" cy="61392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1A177C-AA87-8F4F-939C-16EAD2E5CE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37866" t="34886" r="21657" b="52497"/>
          <a:stretch/>
        </p:blipFill>
        <p:spPr>
          <a:xfrm rot="16200000">
            <a:off x="5894966" y="2154651"/>
            <a:ext cx="3025211" cy="137558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03613B-5838-1A47-95B5-97B7340BA7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17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356011-B8B3-5242-AFEB-66955427F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Writing into a bucket using </a:t>
            </a:r>
            <a:r>
              <a:rPr lang="en-GB" dirty="0">
                <a:solidFill>
                  <a:srgbClr val="8050EA"/>
                </a:solidFill>
              </a:rPr>
              <a:t>to()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62D83A-9ED2-2D4E-BDAA-DCB4D75DEB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Syntax</a:t>
            </a:r>
          </a:p>
          <a:p>
            <a:pPr marL="571500" lvl="1" indent="0">
              <a:buNone/>
            </a:pPr>
            <a:r>
              <a:rPr lang="en-GB" sz="2100" b="1" dirty="0">
                <a:solidFill>
                  <a:srgbClr val="8050EA"/>
                </a:solidFill>
                <a:latin typeface="+mj-lt"/>
                <a:ea typeface="+mj-ea"/>
                <a:cs typeface="+mj-cs"/>
              </a:rPr>
              <a:t>to(</a:t>
            </a:r>
            <a:r>
              <a:rPr lang="en-GB" dirty="0">
                <a:latin typeface="Courier" pitchFamily="2" charset="0"/>
              </a:rPr>
              <a:t>bucket: </a:t>
            </a:r>
            <a:r>
              <a:rPr lang="en-GB" dirty="0"/>
              <a:t>&lt;&lt;name&gt;&gt;</a:t>
            </a:r>
            <a:r>
              <a:rPr lang="en-GB" dirty="0">
                <a:latin typeface="Courier" pitchFamily="2" charset="0"/>
              </a:rPr>
              <a:t>,</a:t>
            </a:r>
            <a:r>
              <a:rPr lang="en-GB" dirty="0"/>
              <a:t> org:&lt;&lt;organization&gt;&gt;</a:t>
            </a:r>
            <a:r>
              <a:rPr lang="en-GB" sz="2100" b="1" dirty="0">
                <a:solidFill>
                  <a:srgbClr val="8050EA"/>
                </a:solidFill>
                <a:latin typeface="+mj-lt"/>
                <a:ea typeface="+mj-ea"/>
                <a:cs typeface="+mj-cs"/>
              </a:rPr>
              <a:t>)</a:t>
            </a:r>
          </a:p>
          <a:p>
            <a:r>
              <a:rPr lang="en-GB" dirty="0"/>
              <a:t>Example</a:t>
            </a:r>
          </a:p>
          <a:p>
            <a:pPr marL="571500" lvl="1" indent="0">
              <a:buNone/>
            </a:pPr>
            <a:r>
              <a:rPr lang="en-GB" sz="1600" dirty="0">
                <a:latin typeface="Courier" pitchFamily="2" charset="0"/>
              </a:rPr>
              <a:t>from(</a:t>
            </a:r>
            <a:r>
              <a:rPr lang="en-GB" sz="1600" dirty="0" err="1">
                <a:latin typeface="Courier" pitchFamily="2" charset="0"/>
              </a:rPr>
              <a:t>bucket:"foo</a:t>
            </a:r>
            <a:r>
              <a:rPr lang="en-GB" sz="1600" dirty="0">
                <a:latin typeface="Courier" pitchFamily="2" charset="0"/>
              </a:rPr>
              <a:t>")</a:t>
            </a:r>
          </a:p>
          <a:p>
            <a:pPr marL="571500" lvl="1" indent="0">
              <a:buNone/>
            </a:pPr>
            <a:r>
              <a:rPr lang="en-GB" sz="1600" dirty="0">
                <a:latin typeface="Courier" pitchFamily="2" charset="0"/>
              </a:rPr>
              <a:t> |&gt; ...</a:t>
            </a:r>
          </a:p>
          <a:p>
            <a:pPr marL="571500" lvl="1" indent="0">
              <a:buNone/>
            </a:pPr>
            <a:r>
              <a:rPr lang="en-GB" sz="1600" dirty="0">
                <a:latin typeface="Courier" pitchFamily="2" charset="0"/>
              </a:rPr>
              <a:t>	|&gt; </a:t>
            </a:r>
            <a:r>
              <a:rPr lang="en-GB" sz="1600" b="1" dirty="0">
                <a:solidFill>
                  <a:srgbClr val="8050EA"/>
                </a:solidFill>
                <a:latin typeface="Courier" pitchFamily="2" charset="0"/>
              </a:rPr>
              <a:t>to(</a:t>
            </a:r>
            <a:r>
              <a:rPr lang="en-GB" sz="1600" dirty="0">
                <a:latin typeface="Courier" pitchFamily="2" charset="0"/>
              </a:rPr>
              <a:t>bucket: ”bar", org:”</a:t>
            </a:r>
            <a:r>
              <a:rPr lang="en-GB" sz="1600" dirty="0" err="1">
                <a:latin typeface="Courier" pitchFamily="2" charset="0"/>
              </a:rPr>
              <a:t>some@quantiaconsulting.com</a:t>
            </a:r>
            <a:r>
              <a:rPr lang="en-GB" sz="1600" dirty="0">
                <a:latin typeface="Courier" pitchFamily="2" charset="0"/>
              </a:rPr>
              <a:t>"</a:t>
            </a:r>
            <a:r>
              <a:rPr lang="en-GB" sz="1600" b="1" dirty="0">
                <a:solidFill>
                  <a:srgbClr val="8050EA"/>
                </a:solidFill>
                <a:latin typeface="Courier" pitchFamily="2" charset="0"/>
              </a:rPr>
              <a:t>)</a:t>
            </a:r>
          </a:p>
          <a:p>
            <a:pPr marL="571500" lvl="1" indent="0">
              <a:buNone/>
            </a:pPr>
            <a:endParaRPr lang="en-GB" sz="1600" dirty="0">
              <a:latin typeface="Courier" pitchFamily="2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799C49-F616-9648-97B9-E41669973A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vert="horz" lIns="91440" tIns="45720" rIns="91440" bIns="45720" rtlCol="0" anchor="ctr"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8CFAE6-4E06-3541-81BA-1746461470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932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0F3111-03DE-C44E-98B3-9E133BA3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Tasks are Written in the Flux Language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243263C-AA15-6344-884F-F22F6CFEED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 need to learn a separate language to write Tasks</a:t>
            </a:r>
          </a:p>
          <a:p>
            <a:r>
              <a:rPr lang="en-GB" dirty="0"/>
              <a:t>No need to use separate tools for debugging Tasks </a:t>
            </a:r>
          </a:p>
          <a:p>
            <a:r>
              <a:rPr lang="en-GB" dirty="0"/>
              <a:t>Tasks define all options within the script for portability</a:t>
            </a:r>
          </a:p>
          <a:p>
            <a:r>
              <a:rPr lang="en-GB" dirty="0"/>
              <a:t>Options include</a:t>
            </a:r>
          </a:p>
          <a:p>
            <a:pPr lvl="1"/>
            <a:r>
              <a:rPr lang="en-GB" dirty="0"/>
              <a:t>Name</a:t>
            </a:r>
          </a:p>
          <a:p>
            <a:pPr lvl="1"/>
            <a:r>
              <a:rPr lang="en-GB" dirty="0"/>
              <a:t>Run Interval</a:t>
            </a:r>
          </a:p>
          <a:p>
            <a:pPr lvl="2"/>
            <a:r>
              <a:rPr lang="en-GB" dirty="0"/>
              <a:t>every</a:t>
            </a:r>
          </a:p>
          <a:p>
            <a:pPr lvl="2"/>
            <a:r>
              <a:rPr lang="en-GB" dirty="0"/>
              <a:t>CRON syntax</a:t>
            </a:r>
          </a:p>
          <a:p>
            <a:r>
              <a:rPr lang="en-GB" dirty="0"/>
              <a:t>Tasks are self contained and can be imported / exported 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92BAD1-68DB-DE44-B343-0F33B5298F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309243-D7B4-0642-BC4D-F00A946785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65" t="1967" r="41310" b="84725"/>
          <a:stretch/>
        </p:blipFill>
        <p:spPr>
          <a:xfrm>
            <a:off x="4210492" y="3083441"/>
            <a:ext cx="3413051" cy="97078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A1A07-97BA-FA4B-BB70-063540B71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77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23344-0355-394B-A4EF-1507BFF2D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Best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08A9E-E1F2-1F46-844D-1157FB0846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Prepare the</a:t>
            </a:r>
            <a:br>
              <a:rPr lang="en-GB" dirty="0"/>
            </a:br>
            <a:r>
              <a:rPr lang="en-GB" dirty="0"/>
              <a:t>query in the</a:t>
            </a:r>
            <a:br>
              <a:rPr lang="en-GB" dirty="0"/>
            </a:br>
            <a:r>
              <a:rPr lang="en-GB" dirty="0"/>
              <a:t>Data Explorer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Save it as</a:t>
            </a:r>
            <a:br>
              <a:rPr lang="en-GB" dirty="0"/>
            </a:br>
            <a:r>
              <a:rPr lang="en-GB" dirty="0"/>
              <a:t>a Task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24AB4-9898-E44E-9904-E2245D024D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CC4DDD-C89E-0442-B4DB-CD41C6CD81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18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65CC3C-D645-7A45-B1E1-AF4D83E10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256" y="1001501"/>
            <a:ext cx="3925120" cy="18916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A0F21F-43D7-4A4A-BE30-9DB2594BB0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925"/>
          <a:stretch/>
        </p:blipFill>
        <p:spPr>
          <a:xfrm>
            <a:off x="3682256" y="3078989"/>
            <a:ext cx="3931432" cy="146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01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DA17B-EA93-104F-975D-A457410C2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04" y="115317"/>
            <a:ext cx="8208392" cy="585247"/>
          </a:xfrm>
        </p:spPr>
        <p:txBody>
          <a:bodyPr/>
          <a:lstStyle/>
          <a:p>
            <a:r>
              <a:rPr lang="en-GB" dirty="0"/>
              <a:t>Practical example: record the temperature dispersion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E7983B-7C75-7644-BDD5-82A93681E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</p:spPr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94E9A-AB5D-614C-9390-F21ACEA92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BAF629-2B88-EC4C-B08E-C6E5CFE67F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26"/>
          <a:stretch/>
        </p:blipFill>
        <p:spPr>
          <a:xfrm>
            <a:off x="483507" y="700564"/>
            <a:ext cx="8033629" cy="384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3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Alerts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76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DA17B-EA93-104F-975D-A457410C2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04" y="115317"/>
            <a:ext cx="8208392" cy="585247"/>
          </a:xfrm>
        </p:spPr>
        <p:txBody>
          <a:bodyPr/>
          <a:lstStyle/>
          <a:p>
            <a:r>
              <a:rPr lang="en-GB" dirty="0"/>
              <a:t>Practical example: record the temperature dispersion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E7983B-7C75-7644-BDD5-82A93681E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</p:spPr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94E9A-AB5D-614C-9390-F21ACEA92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20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DCC4EE-D4E3-D748-A8C8-530F738F8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04" y="700564"/>
            <a:ext cx="8049332" cy="387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7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DA17B-EA93-104F-975D-A457410C2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04" y="115317"/>
            <a:ext cx="8208392" cy="585247"/>
          </a:xfrm>
        </p:spPr>
        <p:txBody>
          <a:bodyPr/>
          <a:lstStyle/>
          <a:p>
            <a:r>
              <a:rPr lang="en-GB" dirty="0"/>
              <a:t>Practical example: record the temperature dispersion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E7983B-7C75-7644-BDD5-82A93681E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</p:spPr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94E9A-AB5D-614C-9390-F21ACEA92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21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0BFAC0-171C-4F42-806F-661F7C0A6E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36" b="21699"/>
          <a:stretch/>
        </p:blipFill>
        <p:spPr>
          <a:xfrm>
            <a:off x="467804" y="700564"/>
            <a:ext cx="8208392" cy="384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7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4">
            <a:extLst>
              <a:ext uri="{FF2B5EF4-FFF2-40B4-BE49-F238E27FC236}">
                <a16:creationId xmlns:a16="http://schemas.microsoft.com/office/drawing/2014/main" id="{42834EE4-273A-D341-AAB5-5B97011884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853" y="4024849"/>
            <a:ext cx="7720618" cy="972772"/>
          </a:xfrm>
        </p:spPr>
        <p:txBody>
          <a:bodyPr/>
          <a:lstStyle/>
          <a:p>
            <a:pPr marL="100013" indent="-100013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 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&amp; Partner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00013" indent="-100013">
              <a:spcBef>
                <a:spcPts val="0"/>
              </a:spcBef>
            </a:pP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</a:t>
            </a:r>
            <a:r>
              <a:rPr lang="en-US" b="1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Balduini</a:t>
            </a: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CEO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00013" indent="-100013">
              <a:spcBef>
                <a:spcPts val="0"/>
              </a:spcBef>
            </a:pP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Riccardo </a:t>
            </a:r>
            <a:r>
              <a:rPr lang="en-US" b="1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Tommasini</a:t>
            </a: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it-IT" sz="1350" dirty="0">
                <a:solidFill>
                  <a:srgbClr val="000000">
                    <a:lumMod val="75000"/>
                    <a:lumOff val="25000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it-IT" sz="135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University</a:t>
            </a:r>
            <a:r>
              <a:rPr lang="it-IT" sz="1350">
                <a:solidFill>
                  <a:srgbClr val="000000">
                    <a:lumMod val="75000"/>
                    <a:lumOff val="25000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of Tartu</a:t>
            </a:r>
            <a:endParaRPr lang="en-US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00013" indent="-100013">
              <a:spcBef>
                <a:spcPts val="0"/>
              </a:spcBef>
            </a:pP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966AF2-CF74-A340-A83A-335DBD726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Alerts and Tasks</a:t>
            </a:r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F82D12D0-6DF9-2F48-9BEE-EDA5A822A009}"/>
              </a:ext>
            </a:extLst>
          </p:cNvPr>
          <p:cNvSpPr txBox="1">
            <a:spLocks/>
          </p:cNvSpPr>
          <p:nvPr/>
        </p:nvSpPr>
        <p:spPr>
          <a:xfrm>
            <a:off x="6159916" y="2263767"/>
            <a:ext cx="2979641" cy="4374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100000"/>
              <a:buFont typeface="Arial" charset="0"/>
              <a:buNone/>
              <a:tabLst/>
              <a:defRPr lang="en-US" sz="2400" b="0" i="0" kern="120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 typeface="Helvetica" charset="-52"/>
              <a:buChar char="–"/>
              <a:tabLst/>
              <a:defRPr sz="2400" b="0" i="0" kern="1200">
                <a:solidFill>
                  <a:srgbClr val="2C2C38"/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 typeface="Arial" charset="0"/>
              <a:buChar char="•"/>
              <a:tabLst/>
              <a:defRPr sz="2000" b="0" i="0" kern="1200">
                <a:solidFill>
                  <a:srgbClr val="2C2C38"/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 typeface="LucidaGrande" charset="0"/>
              <a:buChar char="▫︎"/>
              <a:defRPr sz="1800" b="0" i="0" kern="1200">
                <a:solidFill>
                  <a:srgbClr val="2C2C38"/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 typeface=".AppleSystemUIFont" charset="-120"/>
              <a:buChar char="-"/>
              <a:defRPr sz="1800" b="0" i="0" kern="1200">
                <a:solidFill>
                  <a:srgbClr val="2C2C38"/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charset="0"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Helvetica Neue" charset="0"/>
              <a:cs typeface="Rubik" pitchFamily="2" charset="-79"/>
              <a:sym typeface="Arial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E96E60C-5DB2-8540-83CC-0CF87240A089}"/>
              </a:ext>
            </a:extLst>
          </p:cNvPr>
          <p:cNvSpPr txBox="1">
            <a:spLocks/>
          </p:cNvSpPr>
          <p:nvPr/>
        </p:nvSpPr>
        <p:spPr>
          <a:xfrm>
            <a:off x="6159916" y="1060619"/>
            <a:ext cx="2979641" cy="10102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u="none" kern="1200" spc="-14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ubik Medium" pitchFamily="2" charset="-79"/>
                <a:ea typeface="Helvetica Neue" charset="0"/>
                <a:cs typeface="Rubik Medium" pitchFamily="2" charset="-79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3000" b="0" i="0" u="none" strike="noStrike" kern="1200" cap="none" spc="-14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Helvetica Neue" charset="0"/>
              <a:cs typeface="Rubik Medium" pitchFamily="2" charset="-79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980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12576-F3C7-354C-9756-4B5641ED9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Data-</a:t>
            </a:r>
            <a:r>
              <a:rPr lang="it-IT" dirty="0" err="1"/>
              <a:t>driven</a:t>
            </a:r>
            <a:r>
              <a:rPr lang="it-IT" dirty="0"/>
              <a:t> </a:t>
            </a:r>
            <a:r>
              <a:rPr lang="it-IT" dirty="0" err="1"/>
              <a:t>decision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260AF74-5480-D44D-8B3C-C7CEF0DA2BDB}"/>
              </a:ext>
            </a:extLst>
          </p:cNvPr>
          <p:cNvSpPr/>
          <p:nvPr/>
        </p:nvSpPr>
        <p:spPr>
          <a:xfrm>
            <a:off x="5628368" y="1392557"/>
            <a:ext cx="775172" cy="2780657"/>
          </a:xfrm>
          <a:prstGeom prst="rect">
            <a:avLst/>
          </a:prstGeom>
          <a:solidFill>
            <a:srgbClr val="70AD4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E904BA1-9706-AC4A-BE5F-39043B03A786}"/>
              </a:ext>
            </a:extLst>
          </p:cNvPr>
          <p:cNvSpPr/>
          <p:nvPr/>
        </p:nvSpPr>
        <p:spPr>
          <a:xfrm>
            <a:off x="538385" y="1392557"/>
            <a:ext cx="775172" cy="2780657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" name="Pentagon 51">
            <a:extLst>
              <a:ext uri="{FF2B5EF4-FFF2-40B4-BE49-F238E27FC236}">
                <a16:creationId xmlns:a16="http://schemas.microsoft.com/office/drawing/2014/main" id="{2CCCF4A4-C1B7-E449-B8B4-06F2FDB5C4AD}"/>
              </a:ext>
            </a:extLst>
          </p:cNvPr>
          <p:cNvSpPr/>
          <p:nvPr/>
        </p:nvSpPr>
        <p:spPr>
          <a:xfrm>
            <a:off x="1315455" y="1957531"/>
            <a:ext cx="4563554" cy="521812"/>
          </a:xfrm>
          <a:prstGeom prst="homePlate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556D059-D6B4-974E-B6CA-ADB4BA994D4B}"/>
              </a:ext>
            </a:extLst>
          </p:cNvPr>
          <p:cNvSpPr/>
          <p:nvPr/>
        </p:nvSpPr>
        <p:spPr>
          <a:xfrm>
            <a:off x="6372809" y="1392557"/>
            <a:ext cx="775172" cy="2780657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4" name="Pentagon 53">
            <a:extLst>
              <a:ext uri="{FF2B5EF4-FFF2-40B4-BE49-F238E27FC236}">
                <a16:creationId xmlns:a16="http://schemas.microsoft.com/office/drawing/2014/main" id="{493D80A6-1E43-2247-9392-900F1EC9C25A}"/>
              </a:ext>
            </a:extLst>
          </p:cNvPr>
          <p:cNvSpPr/>
          <p:nvPr/>
        </p:nvSpPr>
        <p:spPr>
          <a:xfrm>
            <a:off x="1315455" y="1392557"/>
            <a:ext cx="4563554" cy="521812"/>
          </a:xfrm>
          <a:prstGeom prst="homePlate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" name="Pentagon 54">
            <a:extLst>
              <a:ext uri="{FF2B5EF4-FFF2-40B4-BE49-F238E27FC236}">
                <a16:creationId xmlns:a16="http://schemas.microsoft.com/office/drawing/2014/main" id="{A925402F-2E4B-6048-B274-9BF55D80E308}"/>
              </a:ext>
            </a:extLst>
          </p:cNvPr>
          <p:cNvSpPr/>
          <p:nvPr/>
        </p:nvSpPr>
        <p:spPr>
          <a:xfrm>
            <a:off x="1315455" y="2522506"/>
            <a:ext cx="4563554" cy="521812"/>
          </a:xfrm>
          <a:prstGeom prst="homePlate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6" name="Pentagon 55">
            <a:extLst>
              <a:ext uri="{FF2B5EF4-FFF2-40B4-BE49-F238E27FC236}">
                <a16:creationId xmlns:a16="http://schemas.microsoft.com/office/drawing/2014/main" id="{09104711-9D26-924A-BEAC-24747004F3B2}"/>
              </a:ext>
            </a:extLst>
          </p:cNvPr>
          <p:cNvSpPr/>
          <p:nvPr/>
        </p:nvSpPr>
        <p:spPr>
          <a:xfrm>
            <a:off x="1315455" y="3086427"/>
            <a:ext cx="4563554" cy="521812"/>
          </a:xfrm>
          <a:prstGeom prst="homePlate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7" name="Pentagon 56">
            <a:extLst>
              <a:ext uri="{FF2B5EF4-FFF2-40B4-BE49-F238E27FC236}">
                <a16:creationId xmlns:a16="http://schemas.microsoft.com/office/drawing/2014/main" id="{E06CFDEC-8745-7741-B77B-6F7263006097}"/>
              </a:ext>
            </a:extLst>
          </p:cNvPr>
          <p:cNvSpPr/>
          <p:nvPr/>
        </p:nvSpPr>
        <p:spPr>
          <a:xfrm>
            <a:off x="1315455" y="3651402"/>
            <a:ext cx="5307857" cy="521812"/>
          </a:xfrm>
          <a:prstGeom prst="homePlate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8" name="Pentagon 57">
            <a:extLst>
              <a:ext uri="{FF2B5EF4-FFF2-40B4-BE49-F238E27FC236}">
                <a16:creationId xmlns:a16="http://schemas.microsoft.com/office/drawing/2014/main" id="{C3DBFB69-3752-7446-864D-E6D76AA93215}"/>
              </a:ext>
            </a:extLst>
          </p:cNvPr>
          <p:cNvSpPr/>
          <p:nvPr/>
        </p:nvSpPr>
        <p:spPr>
          <a:xfrm>
            <a:off x="1315455" y="1391248"/>
            <a:ext cx="2213890" cy="521812"/>
          </a:xfrm>
          <a:prstGeom prst="homePlate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9" name="Pentagon 58">
            <a:extLst>
              <a:ext uri="{FF2B5EF4-FFF2-40B4-BE49-F238E27FC236}">
                <a16:creationId xmlns:a16="http://schemas.microsoft.com/office/drawing/2014/main" id="{30F2A482-D751-A84D-B153-EAB91E372BB8}"/>
              </a:ext>
            </a:extLst>
          </p:cNvPr>
          <p:cNvSpPr/>
          <p:nvPr/>
        </p:nvSpPr>
        <p:spPr>
          <a:xfrm>
            <a:off x="1315454" y="1952499"/>
            <a:ext cx="2752255" cy="521812"/>
          </a:xfrm>
          <a:prstGeom prst="homePlate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0" name="Pentagon 59">
            <a:extLst>
              <a:ext uri="{FF2B5EF4-FFF2-40B4-BE49-F238E27FC236}">
                <a16:creationId xmlns:a16="http://schemas.microsoft.com/office/drawing/2014/main" id="{A3213933-BFC1-AA46-BCF8-1D563BB82737}"/>
              </a:ext>
            </a:extLst>
          </p:cNvPr>
          <p:cNvSpPr/>
          <p:nvPr/>
        </p:nvSpPr>
        <p:spPr>
          <a:xfrm>
            <a:off x="1315454" y="2520143"/>
            <a:ext cx="3497266" cy="521812"/>
          </a:xfrm>
          <a:prstGeom prst="homePlate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C6F8ED4-85BF-9240-8EA6-8B69286DCA84}"/>
              </a:ext>
            </a:extLst>
          </p:cNvPr>
          <p:cNvSpPr txBox="1"/>
          <p:nvPr/>
        </p:nvSpPr>
        <p:spPr>
          <a:xfrm rot="5400000">
            <a:off x="6377100" y="2677393"/>
            <a:ext cx="738848" cy="304215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sz="18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Action</a:t>
            </a:r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37EB62B-DBE0-924A-A1EA-0FB29E2FC57F}"/>
              </a:ext>
            </a:extLst>
          </p:cNvPr>
          <p:cNvSpPr txBox="1"/>
          <p:nvPr/>
        </p:nvSpPr>
        <p:spPr>
          <a:xfrm rot="5400000">
            <a:off x="609809" y="2648196"/>
            <a:ext cx="606099" cy="304215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sz="18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411EEB9-8380-9346-9E78-C162B6A5D16C}"/>
              </a:ext>
            </a:extLst>
          </p:cNvPr>
          <p:cNvSpPr txBox="1"/>
          <p:nvPr/>
        </p:nvSpPr>
        <p:spPr>
          <a:xfrm>
            <a:off x="1300445" y="1338083"/>
            <a:ext cx="1286635" cy="521813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sz="16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Descriptive</a:t>
            </a: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>
              <a:buClrTx/>
              <a:buFontTx/>
              <a:buNone/>
            </a:pP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happen?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F675261-E530-D545-BD15-3E1855C4BC66}"/>
              </a:ext>
            </a:extLst>
          </p:cNvPr>
          <p:cNvSpPr txBox="1"/>
          <p:nvPr/>
        </p:nvSpPr>
        <p:spPr>
          <a:xfrm>
            <a:off x="1300444" y="1922132"/>
            <a:ext cx="1614747" cy="491889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sz="16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Diagnostic</a:t>
            </a: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>
              <a:buClrTx/>
              <a:buFontTx/>
              <a:buNone/>
            </a:pP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Why did it happen?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E1EF0D4-6A5B-9D4E-96A7-A86F857A3DDC}"/>
              </a:ext>
            </a:extLst>
          </p:cNvPr>
          <p:cNvSpPr txBox="1"/>
          <p:nvPr/>
        </p:nvSpPr>
        <p:spPr>
          <a:xfrm>
            <a:off x="1300444" y="2490367"/>
            <a:ext cx="1614748" cy="470868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sz="16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Predictive</a:t>
            </a: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>
              <a:buClrTx/>
              <a:buFontTx/>
              <a:buNone/>
            </a:pP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will happen?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433C7F4-181C-5949-A9FA-49AD244C8AB0}"/>
              </a:ext>
            </a:extLst>
          </p:cNvPr>
          <p:cNvSpPr txBox="1"/>
          <p:nvPr/>
        </p:nvSpPr>
        <p:spPr>
          <a:xfrm rot="5400000">
            <a:off x="5549141" y="2652882"/>
            <a:ext cx="965421" cy="304215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sz="18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Decision</a:t>
            </a:r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0F51576-8D75-4F41-9479-23D6721FC740}"/>
              </a:ext>
            </a:extLst>
          </p:cNvPr>
          <p:cNvSpPr/>
          <p:nvPr/>
        </p:nvSpPr>
        <p:spPr>
          <a:xfrm>
            <a:off x="1314292" y="3103352"/>
            <a:ext cx="2753417" cy="1062903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D99F95-A30E-1748-AFC0-1718A63E6F79}"/>
              </a:ext>
            </a:extLst>
          </p:cNvPr>
          <p:cNvSpPr txBox="1"/>
          <p:nvPr/>
        </p:nvSpPr>
        <p:spPr>
          <a:xfrm>
            <a:off x="1321907" y="3365962"/>
            <a:ext cx="1707793" cy="537425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sz="1600" b="1" kern="120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Prescriptive</a:t>
            </a:r>
            <a:r>
              <a:rPr lang="en-US" sz="1600" kern="120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endParaRPr lang="en-US" sz="1600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>
              <a:buClrTx/>
              <a:buFontTx/>
              <a:buNone/>
            </a:pP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should I do?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B36659C-E952-D34B-A128-2BE052862416}"/>
              </a:ext>
            </a:extLst>
          </p:cNvPr>
          <p:cNvSpPr txBox="1"/>
          <p:nvPr/>
        </p:nvSpPr>
        <p:spPr>
          <a:xfrm>
            <a:off x="4052171" y="3198925"/>
            <a:ext cx="1425190" cy="31708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Decision Support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67DBA9D-DD46-8849-BA30-F6FB59993BE9}"/>
              </a:ext>
            </a:extLst>
          </p:cNvPr>
          <p:cNvSpPr txBox="1"/>
          <p:nvPr/>
        </p:nvSpPr>
        <p:spPr>
          <a:xfrm>
            <a:off x="4052170" y="3794317"/>
            <a:ext cx="1713641" cy="31708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Decision Automation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57DEC9-2543-3241-ACB5-D6B02744ADE4}"/>
              </a:ext>
            </a:extLst>
          </p:cNvPr>
          <p:cNvSpPr txBox="1"/>
          <p:nvPr/>
        </p:nvSpPr>
        <p:spPr>
          <a:xfrm>
            <a:off x="2303995" y="4316129"/>
            <a:ext cx="775172" cy="31708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kern="1200" dirty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Machine-centered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F5CB137-E55B-CE40-B4F7-90172F387FEA}"/>
              </a:ext>
            </a:extLst>
          </p:cNvPr>
          <p:cNvSpPr txBox="1"/>
          <p:nvPr/>
        </p:nvSpPr>
        <p:spPr>
          <a:xfrm>
            <a:off x="4628283" y="4316129"/>
            <a:ext cx="2988307" cy="31708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kern="1200" dirty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Human-Centered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90A1863-4B23-4147-83CA-A52F1F94D41E}"/>
              </a:ext>
            </a:extLst>
          </p:cNvPr>
          <p:cNvSpPr/>
          <p:nvPr/>
        </p:nvSpPr>
        <p:spPr>
          <a:xfrm>
            <a:off x="7682021" y="1890692"/>
            <a:ext cx="1217000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historical </a:t>
            </a:r>
          </a:p>
          <a:p>
            <a:r>
              <a:rPr lang="en-US" sz="1900" dirty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96C947D-0B14-9348-B5F1-8B0AEB984173}"/>
              </a:ext>
            </a:extLst>
          </p:cNvPr>
          <p:cNvSpPr/>
          <p:nvPr/>
        </p:nvSpPr>
        <p:spPr>
          <a:xfrm>
            <a:off x="7653208" y="3263644"/>
            <a:ext cx="145569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dirty="0">
                <a:solidFill>
                  <a:schemeClr val="accent1"/>
                </a:solidFill>
              </a:rPr>
              <a:t>reactive decisions</a:t>
            </a:r>
          </a:p>
        </p:txBody>
      </p:sp>
      <p:sp>
        <p:nvSpPr>
          <p:cNvPr id="76" name="Right Brace 75">
            <a:extLst>
              <a:ext uri="{FF2B5EF4-FFF2-40B4-BE49-F238E27FC236}">
                <a16:creationId xmlns:a16="http://schemas.microsoft.com/office/drawing/2014/main" id="{36D41670-35DF-BC48-BD26-200FBA2C877C}"/>
              </a:ext>
            </a:extLst>
          </p:cNvPr>
          <p:cNvSpPr/>
          <p:nvPr/>
        </p:nvSpPr>
        <p:spPr>
          <a:xfrm>
            <a:off x="7228104" y="1391248"/>
            <a:ext cx="405873" cy="1623152"/>
          </a:xfrm>
          <a:prstGeom prst="rightBrace">
            <a:avLst>
              <a:gd name="adj1" fmla="val 31910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ight Brace 76">
            <a:extLst>
              <a:ext uri="{FF2B5EF4-FFF2-40B4-BE49-F238E27FC236}">
                <a16:creationId xmlns:a16="http://schemas.microsoft.com/office/drawing/2014/main" id="{135FD1B8-D017-394B-B579-DADE126D3BA2}"/>
              </a:ext>
            </a:extLst>
          </p:cNvPr>
          <p:cNvSpPr/>
          <p:nvPr/>
        </p:nvSpPr>
        <p:spPr>
          <a:xfrm>
            <a:off x="7228104" y="3041955"/>
            <a:ext cx="405873" cy="1131259"/>
          </a:xfrm>
          <a:prstGeom prst="rightBrace">
            <a:avLst>
              <a:gd name="adj1" fmla="val 31910"/>
              <a:gd name="adj2" fmla="val 50000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0AA50CC-237E-6E41-8B2F-DF7CA39FD3C8}"/>
              </a:ext>
            </a:extLst>
          </p:cNvPr>
          <p:cNvSpPr/>
          <p:nvPr/>
        </p:nvSpPr>
        <p:spPr>
          <a:xfrm>
            <a:off x="424872" y="4172653"/>
            <a:ext cx="100219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100" dirty="0">
                <a:solidFill>
                  <a:schemeClr val="bg1"/>
                </a:solidFill>
              </a:rPr>
              <a:t>[</a:t>
            </a:r>
            <a:r>
              <a:rPr lang="it-IT" sz="1100" dirty="0" err="1">
                <a:solidFill>
                  <a:schemeClr val="bg1"/>
                </a:solidFill>
              </a:rPr>
              <a:t>src</a:t>
            </a:r>
            <a:r>
              <a:rPr lang="it-IT" sz="1100" dirty="0">
                <a:solidFill>
                  <a:schemeClr val="bg1"/>
                </a:solidFill>
              </a:rPr>
              <a:t>. </a:t>
            </a:r>
            <a:r>
              <a:rPr lang="it-IT" sz="1100" dirty="0" err="1">
                <a:solidFill>
                  <a:schemeClr val="bg1"/>
                </a:solidFill>
              </a:rPr>
              <a:t>Gartner</a:t>
            </a:r>
            <a:r>
              <a:rPr lang="it-IT" sz="1100" dirty="0">
                <a:solidFill>
                  <a:schemeClr val="bg1"/>
                </a:solidFill>
              </a:rPr>
              <a:t>]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5DE3334-43AB-3147-B253-2AC254783C5C}"/>
              </a:ext>
            </a:extLst>
          </p:cNvPr>
          <p:cNvSpPr/>
          <p:nvPr/>
        </p:nvSpPr>
        <p:spPr>
          <a:xfrm>
            <a:off x="1963204" y="4376219"/>
            <a:ext cx="159489" cy="148242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endParaRPr lang="en-US" sz="120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78DA086-B32C-A941-B71B-5D2E80C322E7}"/>
              </a:ext>
            </a:extLst>
          </p:cNvPr>
          <p:cNvSpPr/>
          <p:nvPr/>
        </p:nvSpPr>
        <p:spPr>
          <a:xfrm>
            <a:off x="2183240" y="4376219"/>
            <a:ext cx="159489" cy="148242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endParaRPr lang="en-US" sz="120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301CB34-1E29-5A4A-8E00-571ED9BBDDE3}"/>
              </a:ext>
            </a:extLst>
          </p:cNvPr>
          <p:cNvSpPr/>
          <p:nvPr/>
        </p:nvSpPr>
        <p:spPr>
          <a:xfrm>
            <a:off x="4272791" y="4376219"/>
            <a:ext cx="159489" cy="148242"/>
          </a:xfrm>
          <a:prstGeom prst="rect">
            <a:avLst/>
          </a:prstGeom>
          <a:solidFill>
            <a:srgbClr val="70AD4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endParaRPr lang="en-US" sz="120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9A5CA7D-07F9-6449-B66E-9976A8E17151}"/>
              </a:ext>
            </a:extLst>
          </p:cNvPr>
          <p:cNvSpPr/>
          <p:nvPr/>
        </p:nvSpPr>
        <p:spPr>
          <a:xfrm>
            <a:off x="4509257" y="4376219"/>
            <a:ext cx="159489" cy="148242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endParaRPr lang="en-US" sz="120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433D0-C2F2-4E4D-952C-66497B469E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463C0-ECCE-A944-90C9-79F76162E1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636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5B1F3-1C67-344A-A294-9032CA947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Interactive vs. Autonomous Monitoring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8CB8C7-5B47-AA46-97F6-30757DCBD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270" y="1194848"/>
            <a:ext cx="6872925" cy="22929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B306BC3-E556-ED43-B2CA-03A19C17A014}"/>
              </a:ext>
            </a:extLst>
          </p:cNvPr>
          <p:cNvSpPr/>
          <p:nvPr/>
        </p:nvSpPr>
        <p:spPr>
          <a:xfrm>
            <a:off x="2887883" y="1524224"/>
            <a:ext cx="555476" cy="752030"/>
          </a:xfrm>
          <a:prstGeom prst="rect">
            <a:avLst/>
          </a:prstGeom>
          <a:solidFill>
            <a:srgbClr val="511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F95801-A7B6-C144-8F3F-D10326E2FAF9}"/>
              </a:ext>
            </a:extLst>
          </p:cNvPr>
          <p:cNvSpPr/>
          <p:nvPr/>
        </p:nvSpPr>
        <p:spPr>
          <a:xfrm>
            <a:off x="5266733" y="1524224"/>
            <a:ext cx="555476" cy="752030"/>
          </a:xfrm>
          <a:prstGeom prst="rect">
            <a:avLst/>
          </a:prstGeom>
          <a:solidFill>
            <a:srgbClr val="511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B87E2A7-DD9F-DC44-88FB-240CB616E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265" y="3557082"/>
            <a:ext cx="2577372" cy="112790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1F73741-A919-0E42-87F8-23D852EEA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077" y="3557082"/>
            <a:ext cx="2577372" cy="112790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B9DE879-AF1A-8143-AC4A-16295EAD9228}"/>
              </a:ext>
            </a:extLst>
          </p:cNvPr>
          <p:cNvSpPr/>
          <p:nvPr/>
        </p:nvSpPr>
        <p:spPr>
          <a:xfrm>
            <a:off x="1484265" y="3546449"/>
            <a:ext cx="2577372" cy="71720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7C95A14-E753-BD4D-AC10-A4F4F47D9079}"/>
              </a:ext>
            </a:extLst>
          </p:cNvPr>
          <p:cNvSpPr/>
          <p:nvPr/>
        </p:nvSpPr>
        <p:spPr>
          <a:xfrm>
            <a:off x="5078077" y="4263654"/>
            <a:ext cx="2577371" cy="41555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B28A53-3CF2-6943-995D-D0FB3C2C6A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1848C-2A7D-C049-8587-1ABA85A2A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665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A75DA-6A93-DA46-8C5C-05E0659B7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Alerts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5BBBE-4CC7-404A-A387-FE79EBDCD8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95250" indent="0">
              <a:buNone/>
            </a:pPr>
            <a:r>
              <a:rPr lang="en-US" sz="1800" dirty="0"/>
              <a:t>Types of Alerts</a:t>
            </a:r>
          </a:p>
          <a:p>
            <a:r>
              <a:rPr lang="en-US" sz="1800" dirty="0"/>
              <a:t>Threshold</a:t>
            </a:r>
          </a:p>
          <a:p>
            <a:r>
              <a:rPr lang="en-US" sz="1800" dirty="0"/>
              <a:t>Deadman</a:t>
            </a:r>
          </a:p>
          <a:p>
            <a:pPr marL="95250" indent="0">
              <a:buNone/>
            </a:pPr>
            <a:r>
              <a:rPr lang="en-US" sz="1800" dirty="0"/>
              <a:t>Alerts are defined as</a:t>
            </a:r>
          </a:p>
          <a:p>
            <a:r>
              <a:rPr lang="en-US" sz="1800" dirty="0"/>
              <a:t>a base query</a:t>
            </a:r>
          </a:p>
          <a:p>
            <a:r>
              <a:rPr lang="en-US" sz="1800" dirty="0"/>
              <a:t>threshold criteria</a:t>
            </a:r>
          </a:p>
          <a:p>
            <a:r>
              <a:rPr lang="en-US" sz="1800" dirty="0"/>
              <a:t>condition mapping</a:t>
            </a:r>
          </a:p>
          <a:p>
            <a:r>
              <a:rPr lang="en-US" sz="1800" dirty="0"/>
              <a:t>notifications</a:t>
            </a:r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5B9B4A-522E-5642-B068-187C63F1C6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07"/>
          <a:stretch/>
        </p:blipFill>
        <p:spPr>
          <a:xfrm>
            <a:off x="2944621" y="1443405"/>
            <a:ext cx="5882818" cy="257502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5AB95A-1736-2749-9A2D-C583E86A09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1DA1F-2F09-A842-A0FD-186156752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434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A3890-F7F0-6A40-826A-5837F74E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Alerts 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460B1-D666-8E47-903F-B5EF42D9A9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63540" y="1341673"/>
            <a:ext cx="8401015" cy="258685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81B884-ECCA-1D42-9A89-3DD50AFB70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B65CD5-7A27-514E-8EB4-75F38EC853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454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8C92-DEB9-514D-AB7B-2570376A7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Alerts UI – check view – query pane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37C5C9-A23D-1445-B870-3AE0FD7DD533}"/>
              </a:ext>
            </a:extLst>
          </p:cNvPr>
          <p:cNvSpPr/>
          <p:nvPr/>
        </p:nvSpPr>
        <p:spPr>
          <a:xfrm>
            <a:off x="7321882" y="3062400"/>
            <a:ext cx="12057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base query</a:t>
            </a:r>
            <a:endParaRPr lang="en-GB" sz="1050" dirty="0">
              <a:solidFill>
                <a:schemeClr val="accent1"/>
              </a:solidFill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4B33530-8FFE-814D-9192-FFC3E60D01CC}"/>
              </a:ext>
            </a:extLst>
          </p:cNvPr>
          <p:cNvSpPr/>
          <p:nvPr/>
        </p:nvSpPr>
        <p:spPr>
          <a:xfrm flipH="1" flipV="1">
            <a:off x="7244970" y="3431732"/>
            <a:ext cx="1170401" cy="407186"/>
          </a:xfrm>
          <a:custGeom>
            <a:avLst/>
            <a:gdLst>
              <a:gd name="connsiteX0" fmla="*/ 0 w 1020725"/>
              <a:gd name="connsiteY0" fmla="*/ 744279 h 774352"/>
              <a:gd name="connsiteX1" fmla="*/ 723014 w 1020725"/>
              <a:gd name="connsiteY1" fmla="*/ 765544 h 774352"/>
              <a:gd name="connsiteX2" fmla="*/ 361507 w 1020725"/>
              <a:gd name="connsiteY2" fmla="*/ 616688 h 774352"/>
              <a:gd name="connsiteX3" fmla="*/ 776176 w 1020725"/>
              <a:gd name="connsiteY3" fmla="*/ 489098 h 774352"/>
              <a:gd name="connsiteX4" fmla="*/ 1020725 w 1020725"/>
              <a:gd name="connsiteY4" fmla="*/ 0 h 774352"/>
              <a:gd name="connsiteX0" fmla="*/ 0 w 2001760"/>
              <a:gd name="connsiteY0" fmla="*/ 935792 h 965865"/>
              <a:gd name="connsiteX1" fmla="*/ 723014 w 2001760"/>
              <a:gd name="connsiteY1" fmla="*/ 957057 h 965865"/>
              <a:gd name="connsiteX2" fmla="*/ 361507 w 2001760"/>
              <a:gd name="connsiteY2" fmla="*/ 808201 h 965865"/>
              <a:gd name="connsiteX3" fmla="*/ 776176 w 2001760"/>
              <a:gd name="connsiteY3" fmla="*/ 680611 h 965865"/>
              <a:gd name="connsiteX4" fmla="*/ 2001760 w 2001760"/>
              <a:gd name="connsiteY4" fmla="*/ 0 h 965865"/>
              <a:gd name="connsiteX0" fmla="*/ 0 w 2001760"/>
              <a:gd name="connsiteY0" fmla="*/ 935792 h 965865"/>
              <a:gd name="connsiteX1" fmla="*/ 723014 w 2001760"/>
              <a:gd name="connsiteY1" fmla="*/ 957057 h 965865"/>
              <a:gd name="connsiteX2" fmla="*/ 361507 w 2001760"/>
              <a:gd name="connsiteY2" fmla="*/ 808201 h 965865"/>
              <a:gd name="connsiteX3" fmla="*/ 776176 w 2001760"/>
              <a:gd name="connsiteY3" fmla="*/ 680611 h 965865"/>
              <a:gd name="connsiteX4" fmla="*/ 2001760 w 2001760"/>
              <a:gd name="connsiteY4" fmla="*/ 0 h 965865"/>
              <a:gd name="connsiteX0" fmla="*/ 0 w 1062032"/>
              <a:gd name="connsiteY0" fmla="*/ 744279 h 774352"/>
              <a:gd name="connsiteX1" fmla="*/ 723014 w 1062032"/>
              <a:gd name="connsiteY1" fmla="*/ 765544 h 774352"/>
              <a:gd name="connsiteX2" fmla="*/ 361507 w 1062032"/>
              <a:gd name="connsiteY2" fmla="*/ 616688 h 774352"/>
              <a:gd name="connsiteX3" fmla="*/ 776176 w 1062032"/>
              <a:gd name="connsiteY3" fmla="*/ 489098 h 774352"/>
              <a:gd name="connsiteX4" fmla="*/ 1062032 w 1062032"/>
              <a:gd name="connsiteY4" fmla="*/ 0 h 774352"/>
              <a:gd name="connsiteX0" fmla="*/ 0 w 1062032"/>
              <a:gd name="connsiteY0" fmla="*/ 744279 h 774352"/>
              <a:gd name="connsiteX1" fmla="*/ 723014 w 1062032"/>
              <a:gd name="connsiteY1" fmla="*/ 765544 h 774352"/>
              <a:gd name="connsiteX2" fmla="*/ 361507 w 1062032"/>
              <a:gd name="connsiteY2" fmla="*/ 616688 h 774352"/>
              <a:gd name="connsiteX3" fmla="*/ 776176 w 1062032"/>
              <a:gd name="connsiteY3" fmla="*/ 489098 h 774352"/>
              <a:gd name="connsiteX4" fmla="*/ 1062032 w 1062032"/>
              <a:gd name="connsiteY4" fmla="*/ 0 h 774352"/>
              <a:gd name="connsiteX0" fmla="*/ 0 w 1136731"/>
              <a:gd name="connsiteY0" fmla="*/ 336374 h 366447"/>
              <a:gd name="connsiteX1" fmla="*/ 723014 w 1136731"/>
              <a:gd name="connsiteY1" fmla="*/ 357639 h 366447"/>
              <a:gd name="connsiteX2" fmla="*/ 361507 w 1136731"/>
              <a:gd name="connsiteY2" fmla="*/ 208783 h 366447"/>
              <a:gd name="connsiteX3" fmla="*/ 776176 w 1136731"/>
              <a:gd name="connsiteY3" fmla="*/ 81193 h 366447"/>
              <a:gd name="connsiteX4" fmla="*/ 1136731 w 1136731"/>
              <a:gd name="connsiteY4" fmla="*/ 0 h 366447"/>
              <a:gd name="connsiteX0" fmla="*/ 0 w 1136731"/>
              <a:gd name="connsiteY0" fmla="*/ 338996 h 369069"/>
              <a:gd name="connsiteX1" fmla="*/ 723014 w 1136731"/>
              <a:gd name="connsiteY1" fmla="*/ 360261 h 369069"/>
              <a:gd name="connsiteX2" fmla="*/ 361507 w 1136731"/>
              <a:gd name="connsiteY2" fmla="*/ 211405 h 369069"/>
              <a:gd name="connsiteX3" fmla="*/ 776176 w 1136731"/>
              <a:gd name="connsiteY3" fmla="*/ 83815 h 369069"/>
              <a:gd name="connsiteX4" fmla="*/ 1136731 w 1136731"/>
              <a:gd name="connsiteY4" fmla="*/ 2622 h 369069"/>
              <a:gd name="connsiteX0" fmla="*/ 0 w 1136731"/>
              <a:gd name="connsiteY0" fmla="*/ 336638 h 366711"/>
              <a:gd name="connsiteX1" fmla="*/ 723014 w 1136731"/>
              <a:gd name="connsiteY1" fmla="*/ 357903 h 366711"/>
              <a:gd name="connsiteX2" fmla="*/ 361507 w 1136731"/>
              <a:gd name="connsiteY2" fmla="*/ 209047 h 366711"/>
              <a:gd name="connsiteX3" fmla="*/ 693176 w 1136731"/>
              <a:gd name="connsiteY3" fmla="*/ 104546 h 366711"/>
              <a:gd name="connsiteX4" fmla="*/ 1136731 w 1136731"/>
              <a:gd name="connsiteY4" fmla="*/ 264 h 36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6731" h="366711">
                <a:moveTo>
                  <a:pt x="0" y="336638"/>
                </a:moveTo>
                <a:cubicBezTo>
                  <a:pt x="331381" y="357903"/>
                  <a:pt x="662763" y="379168"/>
                  <a:pt x="723014" y="357903"/>
                </a:cubicBezTo>
                <a:cubicBezTo>
                  <a:pt x="783265" y="336638"/>
                  <a:pt x="366480" y="251273"/>
                  <a:pt x="361507" y="209047"/>
                </a:cubicBezTo>
                <a:cubicBezTo>
                  <a:pt x="356534" y="166821"/>
                  <a:pt x="583306" y="207327"/>
                  <a:pt x="693176" y="104546"/>
                </a:cubicBezTo>
                <a:cubicBezTo>
                  <a:pt x="803046" y="1765"/>
                  <a:pt x="988610" y="-1402"/>
                  <a:pt x="1136731" y="264"/>
                </a:cubicBezTo>
              </a:path>
            </a:pathLst>
          </a:custGeom>
          <a:noFill/>
          <a:ln w="3175"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000B3C61-3895-2C47-B516-81791D16DC39}"/>
              </a:ext>
            </a:extLst>
          </p:cNvPr>
          <p:cNvSpPr/>
          <p:nvPr/>
        </p:nvSpPr>
        <p:spPr>
          <a:xfrm>
            <a:off x="6931367" y="3062400"/>
            <a:ext cx="267908" cy="1573100"/>
          </a:xfrm>
          <a:prstGeom prst="rightBrace">
            <a:avLst>
              <a:gd name="adj1" fmla="val 24282"/>
              <a:gd name="adj2" fmla="val 50000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7C9398-2A73-5549-A0D6-69C6F219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9230" y="1272209"/>
            <a:ext cx="6550748" cy="32534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B1AEF0-8C88-3243-9F12-5278E6ED62CA}"/>
              </a:ext>
            </a:extLst>
          </p:cNvPr>
          <p:cNvSpPr txBox="1"/>
          <p:nvPr/>
        </p:nvSpPr>
        <p:spPr>
          <a:xfrm>
            <a:off x="5337313" y="551621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062461-9A37-D04D-9E92-0ACBFC671F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4DD703-9F1E-E246-893D-EB22CDD1DD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86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66B6F4E-1B24-3240-9C4B-9C999DA6A2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1541" y="641537"/>
            <a:ext cx="6632751" cy="32942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EB8C92-DEB9-514D-AB7B-2570376A7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48" y="99334"/>
            <a:ext cx="8208392" cy="585247"/>
          </a:xfrm>
        </p:spPr>
        <p:txBody>
          <a:bodyPr/>
          <a:lstStyle/>
          <a:p>
            <a:r>
              <a:rPr lang="en-GB" dirty="0"/>
              <a:t>Alerts UI – check view – check pane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37C5C9-A23D-1445-B870-3AE0FD7DD533}"/>
              </a:ext>
            </a:extLst>
          </p:cNvPr>
          <p:cNvSpPr/>
          <p:nvPr/>
        </p:nvSpPr>
        <p:spPr>
          <a:xfrm>
            <a:off x="7073329" y="3898306"/>
            <a:ext cx="18950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threshold criteria</a:t>
            </a:r>
          </a:p>
          <a:p>
            <a:r>
              <a:rPr lang="en-GB" sz="1600" dirty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condition mapping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000B3C61-3895-2C47-B516-81791D16DC39}"/>
              </a:ext>
            </a:extLst>
          </p:cNvPr>
          <p:cNvSpPr/>
          <p:nvPr/>
        </p:nvSpPr>
        <p:spPr>
          <a:xfrm>
            <a:off x="6931366" y="2622841"/>
            <a:ext cx="311887" cy="2012659"/>
          </a:xfrm>
          <a:prstGeom prst="rightBrace">
            <a:avLst>
              <a:gd name="adj1" fmla="val 2428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39577579-F35B-F047-BF65-D8B279BD1382}"/>
              </a:ext>
            </a:extLst>
          </p:cNvPr>
          <p:cNvSpPr/>
          <p:nvPr/>
        </p:nvSpPr>
        <p:spPr>
          <a:xfrm flipH="1" flipV="1">
            <a:off x="6931367" y="694078"/>
            <a:ext cx="1170401" cy="407186"/>
          </a:xfrm>
          <a:custGeom>
            <a:avLst/>
            <a:gdLst>
              <a:gd name="connsiteX0" fmla="*/ 0 w 1020725"/>
              <a:gd name="connsiteY0" fmla="*/ 744279 h 774352"/>
              <a:gd name="connsiteX1" fmla="*/ 723014 w 1020725"/>
              <a:gd name="connsiteY1" fmla="*/ 765544 h 774352"/>
              <a:gd name="connsiteX2" fmla="*/ 361507 w 1020725"/>
              <a:gd name="connsiteY2" fmla="*/ 616688 h 774352"/>
              <a:gd name="connsiteX3" fmla="*/ 776176 w 1020725"/>
              <a:gd name="connsiteY3" fmla="*/ 489098 h 774352"/>
              <a:gd name="connsiteX4" fmla="*/ 1020725 w 1020725"/>
              <a:gd name="connsiteY4" fmla="*/ 0 h 774352"/>
              <a:gd name="connsiteX0" fmla="*/ 0 w 2001760"/>
              <a:gd name="connsiteY0" fmla="*/ 935792 h 965865"/>
              <a:gd name="connsiteX1" fmla="*/ 723014 w 2001760"/>
              <a:gd name="connsiteY1" fmla="*/ 957057 h 965865"/>
              <a:gd name="connsiteX2" fmla="*/ 361507 w 2001760"/>
              <a:gd name="connsiteY2" fmla="*/ 808201 h 965865"/>
              <a:gd name="connsiteX3" fmla="*/ 776176 w 2001760"/>
              <a:gd name="connsiteY3" fmla="*/ 680611 h 965865"/>
              <a:gd name="connsiteX4" fmla="*/ 2001760 w 2001760"/>
              <a:gd name="connsiteY4" fmla="*/ 0 h 965865"/>
              <a:gd name="connsiteX0" fmla="*/ 0 w 2001760"/>
              <a:gd name="connsiteY0" fmla="*/ 935792 h 965865"/>
              <a:gd name="connsiteX1" fmla="*/ 723014 w 2001760"/>
              <a:gd name="connsiteY1" fmla="*/ 957057 h 965865"/>
              <a:gd name="connsiteX2" fmla="*/ 361507 w 2001760"/>
              <a:gd name="connsiteY2" fmla="*/ 808201 h 965865"/>
              <a:gd name="connsiteX3" fmla="*/ 776176 w 2001760"/>
              <a:gd name="connsiteY3" fmla="*/ 680611 h 965865"/>
              <a:gd name="connsiteX4" fmla="*/ 2001760 w 2001760"/>
              <a:gd name="connsiteY4" fmla="*/ 0 h 965865"/>
              <a:gd name="connsiteX0" fmla="*/ 0 w 1062032"/>
              <a:gd name="connsiteY0" fmla="*/ 744279 h 774352"/>
              <a:gd name="connsiteX1" fmla="*/ 723014 w 1062032"/>
              <a:gd name="connsiteY1" fmla="*/ 765544 h 774352"/>
              <a:gd name="connsiteX2" fmla="*/ 361507 w 1062032"/>
              <a:gd name="connsiteY2" fmla="*/ 616688 h 774352"/>
              <a:gd name="connsiteX3" fmla="*/ 776176 w 1062032"/>
              <a:gd name="connsiteY3" fmla="*/ 489098 h 774352"/>
              <a:gd name="connsiteX4" fmla="*/ 1062032 w 1062032"/>
              <a:gd name="connsiteY4" fmla="*/ 0 h 774352"/>
              <a:gd name="connsiteX0" fmla="*/ 0 w 1062032"/>
              <a:gd name="connsiteY0" fmla="*/ 744279 h 774352"/>
              <a:gd name="connsiteX1" fmla="*/ 723014 w 1062032"/>
              <a:gd name="connsiteY1" fmla="*/ 765544 h 774352"/>
              <a:gd name="connsiteX2" fmla="*/ 361507 w 1062032"/>
              <a:gd name="connsiteY2" fmla="*/ 616688 h 774352"/>
              <a:gd name="connsiteX3" fmla="*/ 776176 w 1062032"/>
              <a:gd name="connsiteY3" fmla="*/ 489098 h 774352"/>
              <a:gd name="connsiteX4" fmla="*/ 1062032 w 1062032"/>
              <a:gd name="connsiteY4" fmla="*/ 0 h 774352"/>
              <a:gd name="connsiteX0" fmla="*/ 0 w 1136731"/>
              <a:gd name="connsiteY0" fmla="*/ 336374 h 366447"/>
              <a:gd name="connsiteX1" fmla="*/ 723014 w 1136731"/>
              <a:gd name="connsiteY1" fmla="*/ 357639 h 366447"/>
              <a:gd name="connsiteX2" fmla="*/ 361507 w 1136731"/>
              <a:gd name="connsiteY2" fmla="*/ 208783 h 366447"/>
              <a:gd name="connsiteX3" fmla="*/ 776176 w 1136731"/>
              <a:gd name="connsiteY3" fmla="*/ 81193 h 366447"/>
              <a:gd name="connsiteX4" fmla="*/ 1136731 w 1136731"/>
              <a:gd name="connsiteY4" fmla="*/ 0 h 366447"/>
              <a:gd name="connsiteX0" fmla="*/ 0 w 1136731"/>
              <a:gd name="connsiteY0" fmla="*/ 338996 h 369069"/>
              <a:gd name="connsiteX1" fmla="*/ 723014 w 1136731"/>
              <a:gd name="connsiteY1" fmla="*/ 360261 h 369069"/>
              <a:gd name="connsiteX2" fmla="*/ 361507 w 1136731"/>
              <a:gd name="connsiteY2" fmla="*/ 211405 h 369069"/>
              <a:gd name="connsiteX3" fmla="*/ 776176 w 1136731"/>
              <a:gd name="connsiteY3" fmla="*/ 83815 h 369069"/>
              <a:gd name="connsiteX4" fmla="*/ 1136731 w 1136731"/>
              <a:gd name="connsiteY4" fmla="*/ 2622 h 369069"/>
              <a:gd name="connsiteX0" fmla="*/ 0 w 1136731"/>
              <a:gd name="connsiteY0" fmla="*/ 336638 h 366711"/>
              <a:gd name="connsiteX1" fmla="*/ 723014 w 1136731"/>
              <a:gd name="connsiteY1" fmla="*/ 357903 h 366711"/>
              <a:gd name="connsiteX2" fmla="*/ 361507 w 1136731"/>
              <a:gd name="connsiteY2" fmla="*/ 209047 h 366711"/>
              <a:gd name="connsiteX3" fmla="*/ 693176 w 1136731"/>
              <a:gd name="connsiteY3" fmla="*/ 104546 h 366711"/>
              <a:gd name="connsiteX4" fmla="*/ 1136731 w 1136731"/>
              <a:gd name="connsiteY4" fmla="*/ 264 h 36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6731" h="366711">
                <a:moveTo>
                  <a:pt x="0" y="336638"/>
                </a:moveTo>
                <a:cubicBezTo>
                  <a:pt x="331381" y="357903"/>
                  <a:pt x="662763" y="379168"/>
                  <a:pt x="723014" y="357903"/>
                </a:cubicBezTo>
                <a:cubicBezTo>
                  <a:pt x="783265" y="336638"/>
                  <a:pt x="366480" y="251273"/>
                  <a:pt x="361507" y="209047"/>
                </a:cubicBezTo>
                <a:cubicBezTo>
                  <a:pt x="356534" y="166821"/>
                  <a:pt x="583306" y="207327"/>
                  <a:pt x="693176" y="104546"/>
                </a:cubicBezTo>
                <a:cubicBezTo>
                  <a:pt x="803046" y="1765"/>
                  <a:pt x="988610" y="-1402"/>
                  <a:pt x="1136731" y="264"/>
                </a:cubicBezTo>
              </a:path>
            </a:pathLst>
          </a:custGeom>
          <a:noFill/>
          <a:ln w="31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DD476D-7B4B-AC48-AA9D-87F53F652B35}"/>
              </a:ext>
            </a:extLst>
          </p:cNvPr>
          <p:cNvSpPr/>
          <p:nvPr/>
        </p:nvSpPr>
        <p:spPr>
          <a:xfrm>
            <a:off x="6931367" y="99364"/>
            <a:ext cx="15343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critic condition</a:t>
            </a:r>
            <a:br>
              <a:rPr lang="en-GB" sz="1600" dirty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GB" sz="1600" dirty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threshold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A29C9683-EF4F-DC4E-96E6-7A2368364E9D}"/>
              </a:ext>
            </a:extLst>
          </p:cNvPr>
          <p:cNvSpPr/>
          <p:nvPr/>
        </p:nvSpPr>
        <p:spPr>
          <a:xfrm flipH="1">
            <a:off x="6931367" y="1257473"/>
            <a:ext cx="1170401" cy="407186"/>
          </a:xfrm>
          <a:custGeom>
            <a:avLst/>
            <a:gdLst>
              <a:gd name="connsiteX0" fmla="*/ 0 w 1020725"/>
              <a:gd name="connsiteY0" fmla="*/ 744279 h 774352"/>
              <a:gd name="connsiteX1" fmla="*/ 723014 w 1020725"/>
              <a:gd name="connsiteY1" fmla="*/ 765544 h 774352"/>
              <a:gd name="connsiteX2" fmla="*/ 361507 w 1020725"/>
              <a:gd name="connsiteY2" fmla="*/ 616688 h 774352"/>
              <a:gd name="connsiteX3" fmla="*/ 776176 w 1020725"/>
              <a:gd name="connsiteY3" fmla="*/ 489098 h 774352"/>
              <a:gd name="connsiteX4" fmla="*/ 1020725 w 1020725"/>
              <a:gd name="connsiteY4" fmla="*/ 0 h 774352"/>
              <a:gd name="connsiteX0" fmla="*/ 0 w 2001760"/>
              <a:gd name="connsiteY0" fmla="*/ 935792 h 965865"/>
              <a:gd name="connsiteX1" fmla="*/ 723014 w 2001760"/>
              <a:gd name="connsiteY1" fmla="*/ 957057 h 965865"/>
              <a:gd name="connsiteX2" fmla="*/ 361507 w 2001760"/>
              <a:gd name="connsiteY2" fmla="*/ 808201 h 965865"/>
              <a:gd name="connsiteX3" fmla="*/ 776176 w 2001760"/>
              <a:gd name="connsiteY3" fmla="*/ 680611 h 965865"/>
              <a:gd name="connsiteX4" fmla="*/ 2001760 w 2001760"/>
              <a:gd name="connsiteY4" fmla="*/ 0 h 965865"/>
              <a:gd name="connsiteX0" fmla="*/ 0 w 2001760"/>
              <a:gd name="connsiteY0" fmla="*/ 935792 h 965865"/>
              <a:gd name="connsiteX1" fmla="*/ 723014 w 2001760"/>
              <a:gd name="connsiteY1" fmla="*/ 957057 h 965865"/>
              <a:gd name="connsiteX2" fmla="*/ 361507 w 2001760"/>
              <a:gd name="connsiteY2" fmla="*/ 808201 h 965865"/>
              <a:gd name="connsiteX3" fmla="*/ 776176 w 2001760"/>
              <a:gd name="connsiteY3" fmla="*/ 680611 h 965865"/>
              <a:gd name="connsiteX4" fmla="*/ 2001760 w 2001760"/>
              <a:gd name="connsiteY4" fmla="*/ 0 h 965865"/>
              <a:gd name="connsiteX0" fmla="*/ 0 w 1062032"/>
              <a:gd name="connsiteY0" fmla="*/ 744279 h 774352"/>
              <a:gd name="connsiteX1" fmla="*/ 723014 w 1062032"/>
              <a:gd name="connsiteY1" fmla="*/ 765544 h 774352"/>
              <a:gd name="connsiteX2" fmla="*/ 361507 w 1062032"/>
              <a:gd name="connsiteY2" fmla="*/ 616688 h 774352"/>
              <a:gd name="connsiteX3" fmla="*/ 776176 w 1062032"/>
              <a:gd name="connsiteY3" fmla="*/ 489098 h 774352"/>
              <a:gd name="connsiteX4" fmla="*/ 1062032 w 1062032"/>
              <a:gd name="connsiteY4" fmla="*/ 0 h 774352"/>
              <a:gd name="connsiteX0" fmla="*/ 0 w 1062032"/>
              <a:gd name="connsiteY0" fmla="*/ 744279 h 774352"/>
              <a:gd name="connsiteX1" fmla="*/ 723014 w 1062032"/>
              <a:gd name="connsiteY1" fmla="*/ 765544 h 774352"/>
              <a:gd name="connsiteX2" fmla="*/ 361507 w 1062032"/>
              <a:gd name="connsiteY2" fmla="*/ 616688 h 774352"/>
              <a:gd name="connsiteX3" fmla="*/ 776176 w 1062032"/>
              <a:gd name="connsiteY3" fmla="*/ 489098 h 774352"/>
              <a:gd name="connsiteX4" fmla="*/ 1062032 w 1062032"/>
              <a:gd name="connsiteY4" fmla="*/ 0 h 774352"/>
              <a:gd name="connsiteX0" fmla="*/ 0 w 1136731"/>
              <a:gd name="connsiteY0" fmla="*/ 336374 h 366447"/>
              <a:gd name="connsiteX1" fmla="*/ 723014 w 1136731"/>
              <a:gd name="connsiteY1" fmla="*/ 357639 h 366447"/>
              <a:gd name="connsiteX2" fmla="*/ 361507 w 1136731"/>
              <a:gd name="connsiteY2" fmla="*/ 208783 h 366447"/>
              <a:gd name="connsiteX3" fmla="*/ 776176 w 1136731"/>
              <a:gd name="connsiteY3" fmla="*/ 81193 h 366447"/>
              <a:gd name="connsiteX4" fmla="*/ 1136731 w 1136731"/>
              <a:gd name="connsiteY4" fmla="*/ 0 h 366447"/>
              <a:gd name="connsiteX0" fmla="*/ 0 w 1136731"/>
              <a:gd name="connsiteY0" fmla="*/ 338996 h 369069"/>
              <a:gd name="connsiteX1" fmla="*/ 723014 w 1136731"/>
              <a:gd name="connsiteY1" fmla="*/ 360261 h 369069"/>
              <a:gd name="connsiteX2" fmla="*/ 361507 w 1136731"/>
              <a:gd name="connsiteY2" fmla="*/ 211405 h 369069"/>
              <a:gd name="connsiteX3" fmla="*/ 776176 w 1136731"/>
              <a:gd name="connsiteY3" fmla="*/ 83815 h 369069"/>
              <a:gd name="connsiteX4" fmla="*/ 1136731 w 1136731"/>
              <a:gd name="connsiteY4" fmla="*/ 2622 h 369069"/>
              <a:gd name="connsiteX0" fmla="*/ 0 w 1136731"/>
              <a:gd name="connsiteY0" fmla="*/ 336638 h 366711"/>
              <a:gd name="connsiteX1" fmla="*/ 723014 w 1136731"/>
              <a:gd name="connsiteY1" fmla="*/ 357903 h 366711"/>
              <a:gd name="connsiteX2" fmla="*/ 361507 w 1136731"/>
              <a:gd name="connsiteY2" fmla="*/ 209047 h 366711"/>
              <a:gd name="connsiteX3" fmla="*/ 693176 w 1136731"/>
              <a:gd name="connsiteY3" fmla="*/ 104546 h 366711"/>
              <a:gd name="connsiteX4" fmla="*/ 1136731 w 1136731"/>
              <a:gd name="connsiteY4" fmla="*/ 264 h 36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6731" h="366711">
                <a:moveTo>
                  <a:pt x="0" y="336638"/>
                </a:moveTo>
                <a:cubicBezTo>
                  <a:pt x="331381" y="357903"/>
                  <a:pt x="662763" y="379168"/>
                  <a:pt x="723014" y="357903"/>
                </a:cubicBezTo>
                <a:cubicBezTo>
                  <a:pt x="783265" y="336638"/>
                  <a:pt x="366480" y="251273"/>
                  <a:pt x="361507" y="209047"/>
                </a:cubicBezTo>
                <a:cubicBezTo>
                  <a:pt x="356534" y="166821"/>
                  <a:pt x="583306" y="207327"/>
                  <a:pt x="693176" y="104546"/>
                </a:cubicBezTo>
                <a:cubicBezTo>
                  <a:pt x="803046" y="1765"/>
                  <a:pt x="988610" y="-1402"/>
                  <a:pt x="1136731" y="264"/>
                </a:cubicBezTo>
              </a:path>
            </a:pathLst>
          </a:custGeom>
          <a:noFill/>
          <a:ln w="3175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CD066C-7F46-FA4D-A90D-CE70E92C6CE7}"/>
              </a:ext>
            </a:extLst>
          </p:cNvPr>
          <p:cNvSpPr/>
          <p:nvPr/>
        </p:nvSpPr>
        <p:spPr>
          <a:xfrm>
            <a:off x="7243254" y="1642763"/>
            <a:ext cx="15392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warn condition</a:t>
            </a:r>
            <a:br>
              <a:rPr lang="en-GB" sz="16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GB" sz="16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threshold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9C0CDF50-6002-9C43-A884-2C4E5A1D1693}"/>
              </a:ext>
            </a:extLst>
          </p:cNvPr>
          <p:cNvSpPr/>
          <p:nvPr/>
        </p:nvSpPr>
        <p:spPr>
          <a:xfrm>
            <a:off x="7266349" y="3603937"/>
            <a:ext cx="1435388" cy="340520"/>
          </a:xfrm>
          <a:custGeom>
            <a:avLst/>
            <a:gdLst>
              <a:gd name="connsiteX0" fmla="*/ 414670 w 980257"/>
              <a:gd name="connsiteY0" fmla="*/ 289517 h 289517"/>
              <a:gd name="connsiteX1" fmla="*/ 978196 w 980257"/>
              <a:gd name="connsiteY1" fmla="*/ 246987 h 289517"/>
              <a:gd name="connsiteX2" fmla="*/ 616689 w 980257"/>
              <a:gd name="connsiteY2" fmla="*/ 108763 h 289517"/>
              <a:gd name="connsiteX3" fmla="*/ 946298 w 980257"/>
              <a:gd name="connsiteY3" fmla="*/ 2438 h 289517"/>
              <a:gd name="connsiteX4" fmla="*/ 680484 w 980257"/>
              <a:gd name="connsiteY4" fmla="*/ 215089 h 289517"/>
              <a:gd name="connsiteX5" fmla="*/ 372140 w 980257"/>
              <a:gd name="connsiteY5" fmla="*/ 55600 h 289517"/>
              <a:gd name="connsiteX6" fmla="*/ 0 w 980257"/>
              <a:gd name="connsiteY6" fmla="*/ 55600 h 289517"/>
              <a:gd name="connsiteX0" fmla="*/ 414670 w 980340"/>
              <a:gd name="connsiteY0" fmla="*/ 249265 h 249265"/>
              <a:gd name="connsiteX1" fmla="*/ 978196 w 980340"/>
              <a:gd name="connsiteY1" fmla="*/ 206735 h 249265"/>
              <a:gd name="connsiteX2" fmla="*/ 616689 w 980340"/>
              <a:gd name="connsiteY2" fmla="*/ 68511 h 249265"/>
              <a:gd name="connsiteX3" fmla="*/ 849022 w 980340"/>
              <a:gd name="connsiteY3" fmla="*/ 59462 h 249265"/>
              <a:gd name="connsiteX4" fmla="*/ 680484 w 980340"/>
              <a:gd name="connsiteY4" fmla="*/ 174837 h 249265"/>
              <a:gd name="connsiteX5" fmla="*/ 372140 w 980340"/>
              <a:gd name="connsiteY5" fmla="*/ 15348 h 249265"/>
              <a:gd name="connsiteX6" fmla="*/ 0 w 980340"/>
              <a:gd name="connsiteY6" fmla="*/ 15348 h 249265"/>
              <a:gd name="connsiteX0" fmla="*/ 414670 w 983909"/>
              <a:gd name="connsiteY0" fmla="*/ 249265 h 249265"/>
              <a:gd name="connsiteX1" fmla="*/ 978196 w 983909"/>
              <a:gd name="connsiteY1" fmla="*/ 206735 h 249265"/>
              <a:gd name="connsiteX2" fmla="*/ 713965 w 983909"/>
              <a:gd name="connsiteY2" fmla="*/ 87966 h 249265"/>
              <a:gd name="connsiteX3" fmla="*/ 849022 w 983909"/>
              <a:gd name="connsiteY3" fmla="*/ 59462 h 249265"/>
              <a:gd name="connsiteX4" fmla="*/ 680484 w 983909"/>
              <a:gd name="connsiteY4" fmla="*/ 174837 h 249265"/>
              <a:gd name="connsiteX5" fmla="*/ 372140 w 983909"/>
              <a:gd name="connsiteY5" fmla="*/ 15348 h 249265"/>
              <a:gd name="connsiteX6" fmla="*/ 0 w 983909"/>
              <a:gd name="connsiteY6" fmla="*/ 15348 h 249265"/>
              <a:gd name="connsiteX0" fmla="*/ 857278 w 1426517"/>
              <a:gd name="connsiteY0" fmla="*/ 243927 h 243927"/>
              <a:gd name="connsiteX1" fmla="*/ 1420804 w 1426517"/>
              <a:gd name="connsiteY1" fmla="*/ 201397 h 243927"/>
              <a:gd name="connsiteX2" fmla="*/ 1156573 w 1426517"/>
              <a:gd name="connsiteY2" fmla="*/ 82628 h 243927"/>
              <a:gd name="connsiteX3" fmla="*/ 1291630 w 1426517"/>
              <a:gd name="connsiteY3" fmla="*/ 54124 h 243927"/>
              <a:gd name="connsiteX4" fmla="*/ 1123092 w 1426517"/>
              <a:gd name="connsiteY4" fmla="*/ 169499 h 243927"/>
              <a:gd name="connsiteX5" fmla="*/ 814748 w 1426517"/>
              <a:gd name="connsiteY5" fmla="*/ 10010 h 243927"/>
              <a:gd name="connsiteX6" fmla="*/ 0 w 1426517"/>
              <a:gd name="connsiteY6" fmla="*/ 24602 h 243927"/>
              <a:gd name="connsiteX0" fmla="*/ 634601 w 1435388"/>
              <a:gd name="connsiteY0" fmla="*/ 338684 h 338684"/>
              <a:gd name="connsiteX1" fmla="*/ 1420804 w 1435388"/>
              <a:gd name="connsiteY1" fmla="*/ 201397 h 338684"/>
              <a:gd name="connsiteX2" fmla="*/ 1156573 w 1435388"/>
              <a:gd name="connsiteY2" fmla="*/ 82628 h 338684"/>
              <a:gd name="connsiteX3" fmla="*/ 1291630 w 1435388"/>
              <a:gd name="connsiteY3" fmla="*/ 54124 h 338684"/>
              <a:gd name="connsiteX4" fmla="*/ 1123092 w 1435388"/>
              <a:gd name="connsiteY4" fmla="*/ 169499 h 338684"/>
              <a:gd name="connsiteX5" fmla="*/ 814748 w 1435388"/>
              <a:gd name="connsiteY5" fmla="*/ 10010 h 338684"/>
              <a:gd name="connsiteX6" fmla="*/ 0 w 1435388"/>
              <a:gd name="connsiteY6" fmla="*/ 24602 h 338684"/>
              <a:gd name="connsiteX0" fmla="*/ 634601 w 1435388"/>
              <a:gd name="connsiteY0" fmla="*/ 338684 h 340520"/>
              <a:gd name="connsiteX1" fmla="*/ 1420804 w 1435388"/>
              <a:gd name="connsiteY1" fmla="*/ 201397 h 340520"/>
              <a:gd name="connsiteX2" fmla="*/ 1156573 w 1435388"/>
              <a:gd name="connsiteY2" fmla="*/ 82628 h 340520"/>
              <a:gd name="connsiteX3" fmla="*/ 1291630 w 1435388"/>
              <a:gd name="connsiteY3" fmla="*/ 54124 h 340520"/>
              <a:gd name="connsiteX4" fmla="*/ 1123092 w 1435388"/>
              <a:gd name="connsiteY4" fmla="*/ 169499 h 340520"/>
              <a:gd name="connsiteX5" fmla="*/ 814748 w 1435388"/>
              <a:gd name="connsiteY5" fmla="*/ 10010 h 340520"/>
              <a:gd name="connsiteX6" fmla="*/ 0 w 1435388"/>
              <a:gd name="connsiteY6" fmla="*/ 24602 h 34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5388" h="340520">
                <a:moveTo>
                  <a:pt x="634601" y="338684"/>
                </a:moveTo>
                <a:cubicBezTo>
                  <a:pt x="1183798" y="356171"/>
                  <a:pt x="1333809" y="244073"/>
                  <a:pt x="1420804" y="201397"/>
                </a:cubicBezTo>
                <a:cubicBezTo>
                  <a:pt x="1507799" y="158721"/>
                  <a:pt x="1178102" y="107173"/>
                  <a:pt x="1156573" y="82628"/>
                </a:cubicBezTo>
                <a:cubicBezTo>
                  <a:pt x="1135044" y="58083"/>
                  <a:pt x="1297210" y="39646"/>
                  <a:pt x="1291630" y="54124"/>
                </a:cubicBezTo>
                <a:cubicBezTo>
                  <a:pt x="1286050" y="68603"/>
                  <a:pt x="1202572" y="176851"/>
                  <a:pt x="1123092" y="169499"/>
                </a:cubicBezTo>
                <a:cubicBezTo>
                  <a:pt x="1043612" y="162147"/>
                  <a:pt x="1001930" y="34159"/>
                  <a:pt x="814748" y="10010"/>
                </a:cubicBezTo>
                <a:cubicBezTo>
                  <a:pt x="627566" y="-14139"/>
                  <a:pt x="129363" y="11311"/>
                  <a:pt x="0" y="24602"/>
                </a:cubicBezTo>
              </a:path>
            </a:pathLst>
          </a:custGeom>
          <a:noFill/>
          <a:ln w="31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B7D7B7-35C2-DA47-A635-99B1212C48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8B3E2-DF4E-BD4F-9BD6-B056790BC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E5F2B3-8542-9E49-9D49-AFA299B3E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59" y="2377160"/>
            <a:ext cx="6621833" cy="225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76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A75DA-6A93-DA46-8C5C-05E0659B7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Notifications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5BBBE-4CC7-404A-A387-FE79EBDCD8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it-IT" dirty="0" err="1"/>
              <a:t>Possibility</a:t>
            </a:r>
            <a:r>
              <a:rPr lang="it-IT" dirty="0"/>
              <a:t> to </a:t>
            </a:r>
            <a:r>
              <a:rPr lang="it-IT" dirty="0" err="1"/>
              <a:t>define</a:t>
            </a:r>
            <a:endParaRPr lang="it-IT" dirty="0"/>
          </a:p>
          <a:p>
            <a:r>
              <a:rPr lang="it-IT" dirty="0"/>
              <a:t>Notification </a:t>
            </a:r>
            <a:br>
              <a:rPr lang="it-IT" dirty="0"/>
            </a:br>
            <a:r>
              <a:rPr lang="it-IT" dirty="0" err="1"/>
              <a:t>endpoints</a:t>
            </a:r>
            <a:r>
              <a:rPr lang="it-IT" dirty="0"/>
              <a:t> on </a:t>
            </a:r>
            <a:br>
              <a:rPr lang="it-IT" dirty="0"/>
            </a:br>
            <a:r>
              <a:rPr lang="it-IT" dirty="0"/>
              <a:t>a </a:t>
            </a:r>
            <a:r>
              <a:rPr lang="it-IT" dirty="0" err="1"/>
              <a:t>Slack</a:t>
            </a:r>
            <a:r>
              <a:rPr lang="it-IT" dirty="0"/>
              <a:t> </a:t>
            </a:r>
            <a:r>
              <a:rPr lang="it-IT" dirty="0" err="1"/>
              <a:t>channel</a:t>
            </a:r>
            <a:br>
              <a:rPr lang="it-IT" dirty="0"/>
            </a:br>
            <a:endParaRPr lang="it-IT" dirty="0"/>
          </a:p>
          <a:p>
            <a:r>
              <a:rPr lang="it-IT" dirty="0"/>
              <a:t>Notification </a:t>
            </a:r>
            <a:r>
              <a:rPr lang="it-IT" dirty="0" err="1"/>
              <a:t>rules</a:t>
            </a:r>
            <a:endParaRPr lang="it-IT" dirty="0"/>
          </a:p>
          <a:p>
            <a:pPr lvl="1"/>
            <a:r>
              <a:rPr lang="it-IT" dirty="0" err="1"/>
              <a:t>When</a:t>
            </a:r>
            <a:endParaRPr lang="it-IT" dirty="0"/>
          </a:p>
          <a:p>
            <a:pPr lvl="1"/>
            <a:r>
              <a:rPr lang="it-IT" dirty="0" err="1"/>
              <a:t>What</a:t>
            </a:r>
            <a:r>
              <a:rPr lang="it-IT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7755F2-476B-9548-AFBD-E25BAB1E35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91983" y="1413282"/>
            <a:ext cx="5929250" cy="1825748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24B0BDF-B3B1-724D-927D-52D2B63E38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31639-3473-B64F-B018-7D697FE0AE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931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InfluxDays Template">
  <a:themeElements>
    <a:clrScheme name="InfluxData palette">
      <a:dk1>
        <a:srgbClr val="000000"/>
      </a:dk1>
      <a:lt1>
        <a:srgbClr val="FFFFFF"/>
      </a:lt1>
      <a:dk2>
        <a:srgbClr val="44546A"/>
      </a:dk2>
      <a:lt2>
        <a:srgbClr val="D7E5E6"/>
      </a:lt2>
      <a:accent1>
        <a:srgbClr val="00C9FF"/>
      </a:accent1>
      <a:accent2>
        <a:srgbClr val="F95F53"/>
      </a:accent2>
      <a:accent3>
        <a:srgbClr val="A5ACB5"/>
      </a:accent3>
      <a:accent4>
        <a:srgbClr val="8050EA"/>
      </a:accent4>
      <a:accent5>
        <a:srgbClr val="3E90EF"/>
      </a:accent5>
      <a:accent6>
        <a:srgbClr val="4FD8A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2780</TotalTime>
  <Words>760</Words>
  <Application>Microsoft Macintosh PowerPoint</Application>
  <PresentationFormat>On-screen Show (16:9)</PresentationFormat>
  <Paragraphs>135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Helvetica Neue</vt:lpstr>
      <vt:lpstr>Courier</vt:lpstr>
      <vt:lpstr>Merriweather Sans</vt:lpstr>
      <vt:lpstr>Calibri</vt:lpstr>
      <vt:lpstr>Rubik</vt:lpstr>
      <vt:lpstr>Arial</vt:lpstr>
      <vt:lpstr>Helvetica Neue Light</vt:lpstr>
      <vt:lpstr>Courier New</vt:lpstr>
      <vt:lpstr>Rubik Medium</vt:lpstr>
      <vt:lpstr>1_InfluxDays Template</vt:lpstr>
      <vt:lpstr>Alerts and Tasks</vt:lpstr>
      <vt:lpstr>Alerts</vt:lpstr>
      <vt:lpstr>Data-driven decision</vt:lpstr>
      <vt:lpstr>Interactive vs. Autonomous Monitoring</vt:lpstr>
      <vt:lpstr>Alerts</vt:lpstr>
      <vt:lpstr>Alerts UI</vt:lpstr>
      <vt:lpstr>Alerts UI – check view – query pane</vt:lpstr>
      <vt:lpstr>Alerts UI – check view – check pane</vt:lpstr>
      <vt:lpstr>Notifications</vt:lpstr>
      <vt:lpstr>Notifications</vt:lpstr>
      <vt:lpstr>Notifications</vt:lpstr>
      <vt:lpstr>Tasks</vt:lpstr>
      <vt:lpstr>Tasks</vt:lpstr>
      <vt:lpstr>Recall the Data Lifecycle of this morning</vt:lpstr>
      <vt:lpstr>Tasks continuously write back to the storage the results of the analysis</vt:lpstr>
      <vt:lpstr>Writing into a bucket using to()</vt:lpstr>
      <vt:lpstr>Tasks are Written in the Flux Language </vt:lpstr>
      <vt:lpstr>Best practice</vt:lpstr>
      <vt:lpstr>Practical example: record the temperature dispersion</vt:lpstr>
      <vt:lpstr>Practical example: record the temperature dispersion</vt:lpstr>
      <vt:lpstr>Practical example: record the temperature dispersion</vt:lpstr>
      <vt:lpstr>Alerts and Tasks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InfluxDB 101</dc:title>
  <cp:lastModifiedBy>Emanuele Della Valle</cp:lastModifiedBy>
  <cp:revision>99</cp:revision>
  <dcterms:modified xsi:type="dcterms:W3CDTF">2020-06-08T15:12:54Z</dcterms:modified>
</cp:coreProperties>
</file>